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2.jpg" ContentType="image/jpg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0"/>
  </p:sldMasterIdLst>
  <p:notesMasterIdLst>
    <p:notesMasterId r:id="rId57"/>
  </p:notesMasterIdLst>
  <p:handoutMasterIdLst>
    <p:handoutMasterId r:id="rId58"/>
  </p:handoutMasterIdLst>
  <p:sldIdLst>
    <p:sldId id="325" r:id="rId11"/>
    <p:sldId id="327" r:id="rId12"/>
    <p:sldId id="328" r:id="rId13"/>
    <p:sldId id="329" r:id="rId14"/>
    <p:sldId id="331" r:id="rId15"/>
    <p:sldId id="300" r:id="rId16"/>
    <p:sldId id="299" r:id="rId17"/>
    <p:sldId id="315" r:id="rId18"/>
    <p:sldId id="307" r:id="rId19"/>
    <p:sldId id="332" r:id="rId20"/>
    <p:sldId id="305" r:id="rId21"/>
    <p:sldId id="306" r:id="rId22"/>
    <p:sldId id="302" r:id="rId23"/>
    <p:sldId id="338" r:id="rId24"/>
    <p:sldId id="337" r:id="rId25"/>
    <p:sldId id="303" r:id="rId26"/>
    <p:sldId id="339" r:id="rId27"/>
    <p:sldId id="341" r:id="rId28"/>
    <p:sldId id="340" r:id="rId29"/>
    <p:sldId id="310" r:id="rId30"/>
    <p:sldId id="330" r:id="rId31"/>
    <p:sldId id="304" r:id="rId32"/>
    <p:sldId id="342" r:id="rId33"/>
    <p:sldId id="334" r:id="rId34"/>
    <p:sldId id="335" r:id="rId35"/>
    <p:sldId id="333" r:id="rId36"/>
    <p:sldId id="336" r:id="rId37"/>
    <p:sldId id="344" r:id="rId38"/>
    <p:sldId id="313" r:id="rId39"/>
    <p:sldId id="343" r:id="rId40"/>
    <p:sldId id="345" r:id="rId41"/>
    <p:sldId id="346" r:id="rId42"/>
    <p:sldId id="347" r:id="rId43"/>
    <p:sldId id="312" r:id="rId44"/>
    <p:sldId id="348" r:id="rId45"/>
    <p:sldId id="349" r:id="rId46"/>
    <p:sldId id="324" r:id="rId47"/>
    <p:sldId id="311" r:id="rId48"/>
    <p:sldId id="316" r:id="rId49"/>
    <p:sldId id="318" r:id="rId50"/>
    <p:sldId id="319" r:id="rId51"/>
    <p:sldId id="314" r:id="rId52"/>
    <p:sldId id="323" r:id="rId53"/>
    <p:sldId id="320" r:id="rId54"/>
    <p:sldId id="321" r:id="rId55"/>
    <p:sldId id="296" r:id="rId56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pt-br" sz="1800" b="0" i="0" u="none" strike="noStrike" kern="1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milla Akemi Felizardo Yamada" initials="CAFY" lastIdx="1" clrIdx="0">
    <p:extLst>
      <p:ext uri="{19B8F6BF-5375-455C-9EA6-DF929625EA0E}">
        <p15:presenceInfo xmlns:p15="http://schemas.microsoft.com/office/powerpoint/2012/main" userId="ef485ba2d40187e5" providerId="Windows Live"/>
      </p:ext>
    </p:extLst>
  </p:cmAuthor>
  <p:cmAuthor id="2" name="Usuário do Microsoft Office" initials="UdMO" lastIdx="1" clrIdx="1">
    <p:extLst>
      <p:ext uri="{19B8F6BF-5375-455C-9EA6-DF929625EA0E}">
        <p15:presenceInfo xmlns:p15="http://schemas.microsoft.com/office/powerpoint/2012/main" userId="Usuário do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159"/>
    <a:srgbClr val="903F99"/>
    <a:srgbClr val="96358D"/>
    <a:srgbClr val="20BDBE"/>
    <a:srgbClr val="6E6E6E"/>
    <a:srgbClr val="1CBFC1"/>
    <a:srgbClr val="554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14="http://schemas.microsoft.com/office/powerpoint/2010/main" xmlns:pr="smNativeData" dt="1611682826" val="982" revOS="4"/>
      <pr:smFileRevision xmlns="" xmlns:p14="http://schemas.microsoft.com/office/powerpoint/2010/main" xmlns:pr="smNativeData" dt="1611682826" val="101"/>
      <pr:guideOptions xmlns="" xmlns:p14="http://schemas.microsoft.com/office/powerpoint/2010/main" xmlns:pr="smNativeData" dt="1611682826" snapToBorders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128A6-D3DC-4641-94F5-8A55BECF1B04}" v="10" dt="2023-06-30T18:50:00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5"/>
    <p:restoredTop sz="92373" autoAdjust="0"/>
  </p:normalViewPr>
  <p:slideViewPr>
    <p:cSldViewPr snapToGrid="0">
      <p:cViewPr varScale="1">
        <p:scale>
          <a:sx n="82" d="100"/>
          <a:sy n="82" d="100"/>
        </p:scale>
        <p:origin x="893" y="67"/>
      </p:cViewPr>
      <p:guideLst>
        <p:guide orient="horz" pos="2160"/>
        <p:guide pos="384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" d="100"/>
        <a:sy n="15" d="100"/>
      </p:scale>
      <p:origin x="0" y="0"/>
    </p:cViewPr>
  </p:sorterViewPr>
  <p:notesViewPr>
    <p:cSldViewPr snapToGrid="0">
      <p:cViewPr>
        <p:scale>
          <a:sx n="76" d="100"/>
          <a:sy n="76" d="100"/>
        </p:scale>
        <p:origin x="3896" y="1296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61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microsoft.com/office/2015/10/relationships/revisionInfo" Target="revisionInfo.xml"/><Relationship Id="rId8" Type="http://schemas.openxmlformats.org/officeDocument/2006/relationships/customXml" Target="../customXml/item8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commentAuthors" Target="commentAuthor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notesMaster" Target="notesMasters/notesMaster1.xml"/><Relationship Id="rId10" Type="http://schemas.openxmlformats.org/officeDocument/2006/relationships/slideMaster" Target="slideMasters/slideMaster1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65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Oliveira" userId="f5f40679-55d4-4d06-96f9-c302f8804ffc" providerId="ADAL" clId="{8D9FD7FB-6BEE-8C4A-BF7D-984C9E513198}"/>
    <pc:docChg chg="undo custSel modSld">
      <pc:chgData name="Richard Oliveira" userId="f5f40679-55d4-4d06-96f9-c302f8804ffc" providerId="ADAL" clId="{8D9FD7FB-6BEE-8C4A-BF7D-984C9E513198}" dt="2023-03-08T14:03:07.347" v="387" actId="1076"/>
      <pc:docMkLst>
        <pc:docMk/>
      </pc:docMkLst>
      <pc:sldChg chg="addSp delSp modSp mod setBg">
        <pc:chgData name="Richard Oliveira" userId="f5f40679-55d4-4d06-96f9-c302f8804ffc" providerId="ADAL" clId="{8D9FD7FB-6BEE-8C4A-BF7D-984C9E513198}" dt="2023-03-08T14:03:07.347" v="387" actId="1076"/>
        <pc:sldMkLst>
          <pc:docMk/>
          <pc:sldMk cId="0" sldId="256"/>
        </pc:sldMkLst>
        <pc:spChg chg="add del">
          <ac:chgData name="Richard Oliveira" userId="f5f40679-55d4-4d06-96f9-c302f8804ffc" providerId="ADAL" clId="{8D9FD7FB-6BEE-8C4A-BF7D-984C9E513198}" dt="2023-03-08T12:35:07.786" v="1" actId="11529"/>
          <ac:spMkLst>
            <pc:docMk/>
            <pc:sldMk cId="0" sldId="256"/>
            <ac:spMk id="2" creationId="{B9D0462D-186B-2FE1-392A-27263671730A}"/>
          </ac:spMkLst>
        </pc:spChg>
        <pc:spChg chg="add del">
          <ac:chgData name="Richard Oliveira" userId="f5f40679-55d4-4d06-96f9-c302f8804ffc" providerId="ADAL" clId="{8D9FD7FB-6BEE-8C4A-BF7D-984C9E513198}" dt="2023-03-08T12:35:15.682" v="3" actId="11529"/>
          <ac:spMkLst>
            <pc:docMk/>
            <pc:sldMk cId="0" sldId="256"/>
            <ac:spMk id="3" creationId="{E6847ED6-8E73-8A2B-BB32-FDFEEE881214}"/>
          </ac:spMkLst>
        </pc:spChg>
        <pc:spChg chg="add mod">
          <ac:chgData name="Richard Oliveira" userId="f5f40679-55d4-4d06-96f9-c302f8804ffc" providerId="ADAL" clId="{8D9FD7FB-6BEE-8C4A-BF7D-984C9E513198}" dt="2023-03-08T14:03:03.158" v="386" actId="1035"/>
          <ac:spMkLst>
            <pc:docMk/>
            <pc:sldMk cId="0" sldId="256"/>
            <ac:spMk id="4" creationId="{D89C6379-39D4-E79E-F476-001DCEB9F76D}"/>
          </ac:spMkLst>
        </pc:spChg>
        <pc:spChg chg="add mod">
          <ac:chgData name="Richard Oliveira" userId="f5f40679-55d4-4d06-96f9-c302f8804ffc" providerId="ADAL" clId="{8D9FD7FB-6BEE-8C4A-BF7D-984C9E513198}" dt="2023-03-08T14:03:03.158" v="386" actId="1035"/>
          <ac:spMkLst>
            <pc:docMk/>
            <pc:sldMk cId="0" sldId="256"/>
            <ac:spMk id="5" creationId="{2599D9A4-D96E-8D94-1BD9-7D0F8AC16057}"/>
          </ac:spMkLst>
        </pc:spChg>
        <pc:spChg chg="add mod">
          <ac:chgData name="Richard Oliveira" userId="f5f40679-55d4-4d06-96f9-c302f8804ffc" providerId="ADAL" clId="{8D9FD7FB-6BEE-8C4A-BF7D-984C9E513198}" dt="2023-03-08T14:03:03.158" v="386" actId="1035"/>
          <ac:spMkLst>
            <pc:docMk/>
            <pc:sldMk cId="0" sldId="256"/>
            <ac:spMk id="6" creationId="{D4CE181E-8685-DD16-2FB2-04557E3AB516}"/>
          </ac:spMkLst>
        </pc:spChg>
        <pc:spChg chg="add mod">
          <ac:chgData name="Richard Oliveira" userId="f5f40679-55d4-4d06-96f9-c302f8804ffc" providerId="ADAL" clId="{8D9FD7FB-6BEE-8C4A-BF7D-984C9E513198}" dt="2023-03-08T14:03:03.158" v="386" actId="1035"/>
          <ac:spMkLst>
            <pc:docMk/>
            <pc:sldMk cId="0" sldId="256"/>
            <ac:spMk id="7" creationId="{1178313E-B69B-3543-80F5-9540D3274339}"/>
          </ac:spMkLst>
        </pc:spChg>
        <pc:spChg chg="add del">
          <ac:chgData name="Richard Oliveira" userId="f5f40679-55d4-4d06-96f9-c302f8804ffc" providerId="ADAL" clId="{8D9FD7FB-6BEE-8C4A-BF7D-984C9E513198}" dt="2023-03-08T12:42:32.658" v="163" actId="22"/>
          <ac:spMkLst>
            <pc:docMk/>
            <pc:sldMk cId="0" sldId="256"/>
            <ac:spMk id="11" creationId="{361D94E1-4A7D-DD19-A5F8-035480E0F6A9}"/>
          </ac:spMkLst>
        </pc:spChg>
        <pc:spChg chg="add del mod">
          <ac:chgData name="Richard Oliveira" userId="f5f40679-55d4-4d06-96f9-c302f8804ffc" providerId="ADAL" clId="{8D9FD7FB-6BEE-8C4A-BF7D-984C9E513198}" dt="2023-03-08T12:43:51.169" v="171" actId="478"/>
          <ac:spMkLst>
            <pc:docMk/>
            <pc:sldMk cId="0" sldId="256"/>
            <ac:spMk id="14" creationId="{91E86324-2C70-D156-C94A-C22B7F018042}"/>
          </ac:spMkLst>
        </pc:spChg>
        <pc:spChg chg="add del mod">
          <ac:chgData name="Richard Oliveira" userId="f5f40679-55d4-4d06-96f9-c302f8804ffc" providerId="ADAL" clId="{8D9FD7FB-6BEE-8C4A-BF7D-984C9E513198}" dt="2023-03-08T14:01:25.029" v="250"/>
          <ac:spMkLst>
            <pc:docMk/>
            <pc:sldMk cId="0" sldId="256"/>
            <ac:spMk id="15" creationId="{2E8B0E61-521F-6017-57C8-0B62C8F1A294}"/>
          </ac:spMkLst>
        </pc:spChg>
        <pc:spChg chg="add mod">
          <ac:chgData name="Richard Oliveira" userId="f5f40679-55d4-4d06-96f9-c302f8804ffc" providerId="ADAL" clId="{8D9FD7FB-6BEE-8C4A-BF7D-984C9E513198}" dt="2023-03-08T14:03:07.347" v="387" actId="1076"/>
          <ac:spMkLst>
            <pc:docMk/>
            <pc:sldMk cId="0" sldId="256"/>
            <ac:spMk id="16" creationId="{184758FC-F4C6-276F-085F-2D7FC6CD9E59}"/>
          </ac:spMkLst>
        </pc:spChg>
        <pc:picChg chg="add mod">
          <ac:chgData name="Richard Oliveira" userId="f5f40679-55d4-4d06-96f9-c302f8804ffc" providerId="ADAL" clId="{8D9FD7FB-6BEE-8C4A-BF7D-984C9E513198}" dt="2023-03-08T12:47:21.616" v="244" actId="1037"/>
          <ac:picMkLst>
            <pc:docMk/>
            <pc:sldMk cId="0" sldId="256"/>
            <ac:picMk id="9" creationId="{312D6E5A-FE97-E94C-55DC-1F36B9D1CE78}"/>
          </ac:picMkLst>
        </pc:picChg>
        <pc:picChg chg="add mod">
          <ac:chgData name="Richard Oliveira" userId="f5f40679-55d4-4d06-96f9-c302f8804ffc" providerId="ADAL" clId="{8D9FD7FB-6BEE-8C4A-BF7D-984C9E513198}" dt="2023-03-08T14:02:26.076" v="278" actId="167"/>
          <ac:picMkLst>
            <pc:docMk/>
            <pc:sldMk cId="0" sldId="256"/>
            <ac:picMk id="13" creationId="{A7033FEF-B63C-2273-1E88-ED8164E101CA}"/>
          </ac:picMkLst>
        </pc:picChg>
      </pc:sldChg>
    </pc:docChg>
  </pc:docChgLst>
  <pc:docChgLst>
    <pc:chgData name="Richard Oliveira" userId="f5f40679-55d4-4d06-96f9-c302f8804ffc" providerId="ADAL" clId="{E435A63C-67AA-0647-AEE2-2DA5AA1BE3F9}"/>
    <pc:docChg chg="undo custSel addSld delSld modSld sldOrd modMainMaster">
      <pc:chgData name="Richard Oliveira" userId="f5f40679-55d4-4d06-96f9-c302f8804ffc" providerId="ADAL" clId="{E435A63C-67AA-0647-AEE2-2DA5AA1BE3F9}" dt="2023-03-23T14:04:54.015" v="34" actId="14100"/>
      <pc:docMkLst>
        <pc:docMk/>
      </pc:docMkLst>
      <pc:sldChg chg="delSp del mod">
        <pc:chgData name="Richard Oliveira" userId="f5f40679-55d4-4d06-96f9-c302f8804ffc" providerId="ADAL" clId="{E435A63C-67AA-0647-AEE2-2DA5AA1BE3F9}" dt="2023-03-23T14:01:24.486" v="19" actId="2696"/>
        <pc:sldMkLst>
          <pc:docMk/>
          <pc:sldMk cId="0" sldId="256"/>
        </pc:sldMkLst>
        <pc:picChg chg="del">
          <ac:chgData name="Richard Oliveira" userId="f5f40679-55d4-4d06-96f9-c302f8804ffc" providerId="ADAL" clId="{E435A63C-67AA-0647-AEE2-2DA5AA1BE3F9}" dt="2023-03-23T14:01:16.385" v="15" actId="21"/>
          <ac:picMkLst>
            <pc:docMk/>
            <pc:sldMk cId="0" sldId="256"/>
            <ac:picMk id="3" creationId="{8B7945C2-094A-4107-E4BE-13A74EF2F79F}"/>
          </ac:picMkLst>
        </pc:picChg>
      </pc:sldChg>
      <pc:sldChg chg="addSp delSp add del mod">
        <pc:chgData name="Richard Oliveira" userId="f5f40679-55d4-4d06-96f9-c302f8804ffc" providerId="ADAL" clId="{E435A63C-67AA-0647-AEE2-2DA5AA1BE3F9}" dt="2023-03-23T14:02:05.042" v="29" actId="2696"/>
        <pc:sldMkLst>
          <pc:docMk/>
          <pc:sldMk cId="0" sldId="261"/>
        </pc:sldMkLst>
        <pc:picChg chg="add del">
          <ac:chgData name="Richard Oliveira" userId="f5f40679-55d4-4d06-96f9-c302f8804ffc" providerId="ADAL" clId="{E435A63C-67AA-0647-AEE2-2DA5AA1BE3F9}" dt="2023-03-23T14:01:56.680" v="26" actId="21"/>
          <ac:picMkLst>
            <pc:docMk/>
            <pc:sldMk cId="0" sldId="261"/>
            <ac:picMk id="3" creationId="{99A97DEA-6963-5DDE-31AC-DFCDB71A626A}"/>
          </ac:picMkLst>
        </pc:picChg>
      </pc:sldChg>
      <pc:sldChg chg="delSp modSp del mod">
        <pc:chgData name="Richard Oliveira" userId="f5f40679-55d4-4d06-96f9-c302f8804ffc" providerId="ADAL" clId="{E435A63C-67AA-0647-AEE2-2DA5AA1BE3F9}" dt="2023-03-23T14:00:13.756" v="14" actId="2696"/>
        <pc:sldMkLst>
          <pc:docMk/>
          <pc:sldMk cId="559773564" sldId="292"/>
        </pc:sldMkLst>
        <pc:picChg chg="del mod">
          <ac:chgData name="Richard Oliveira" userId="f5f40679-55d4-4d06-96f9-c302f8804ffc" providerId="ADAL" clId="{E435A63C-67AA-0647-AEE2-2DA5AA1BE3F9}" dt="2023-03-23T14:00:02" v="11" actId="478"/>
          <ac:picMkLst>
            <pc:docMk/>
            <pc:sldMk cId="559773564" sldId="292"/>
            <ac:picMk id="5" creationId="{4C514DD3-AC36-C2B9-DE34-ECB7B37CF6C0}"/>
          </ac:picMkLst>
        </pc:picChg>
      </pc:sldChg>
      <pc:sldChg chg="addSp modSp new ord">
        <pc:chgData name="Richard Oliveira" userId="f5f40679-55d4-4d06-96f9-c302f8804ffc" providerId="ADAL" clId="{E435A63C-67AA-0647-AEE2-2DA5AA1BE3F9}" dt="2023-03-23T14:00:11.907" v="13"/>
        <pc:sldMkLst>
          <pc:docMk/>
          <pc:sldMk cId="1717031207" sldId="294"/>
        </pc:sldMkLst>
        <pc:spChg chg="add mod">
          <ac:chgData name="Richard Oliveira" userId="f5f40679-55d4-4d06-96f9-c302f8804ffc" providerId="ADAL" clId="{E435A63C-67AA-0647-AEE2-2DA5AA1BE3F9}" dt="2023-03-23T14:00:11.907" v="13"/>
          <ac:spMkLst>
            <pc:docMk/>
            <pc:sldMk cId="1717031207" sldId="294"/>
            <ac:spMk id="2" creationId="{FEDB36FD-22FB-FAC3-C591-C42361154132}"/>
          </ac:spMkLst>
        </pc:spChg>
        <pc:spChg chg="add mod">
          <ac:chgData name="Richard Oliveira" userId="f5f40679-55d4-4d06-96f9-c302f8804ffc" providerId="ADAL" clId="{E435A63C-67AA-0647-AEE2-2DA5AA1BE3F9}" dt="2023-03-23T14:00:11.907" v="13"/>
          <ac:spMkLst>
            <pc:docMk/>
            <pc:sldMk cId="1717031207" sldId="294"/>
            <ac:spMk id="3" creationId="{1DDD904A-6BA6-783A-6B6E-F4962CCE857D}"/>
          </ac:spMkLst>
        </pc:spChg>
      </pc:sldChg>
      <pc:sldChg chg="addSp delSp modSp new mod">
        <pc:chgData name="Richard Oliveira" userId="f5f40679-55d4-4d06-96f9-c302f8804ffc" providerId="ADAL" clId="{E435A63C-67AA-0647-AEE2-2DA5AA1BE3F9}" dt="2023-03-23T14:01:22.161" v="18"/>
        <pc:sldMkLst>
          <pc:docMk/>
          <pc:sldMk cId="4168583184" sldId="295"/>
        </pc:sldMkLst>
        <pc:spChg chg="del">
          <ac:chgData name="Richard Oliveira" userId="f5f40679-55d4-4d06-96f9-c302f8804ffc" providerId="ADAL" clId="{E435A63C-67AA-0647-AEE2-2DA5AA1BE3F9}" dt="2023-03-23T14:01:21.705" v="17" actId="478"/>
          <ac:spMkLst>
            <pc:docMk/>
            <pc:sldMk cId="4168583184" sldId="295"/>
            <ac:spMk id="2" creationId="{3747EA89-82E4-CF60-C46B-CAF532D6610E}"/>
          </ac:spMkLst>
        </pc:spChg>
        <pc:spChg chg="del">
          <ac:chgData name="Richard Oliveira" userId="f5f40679-55d4-4d06-96f9-c302f8804ffc" providerId="ADAL" clId="{E435A63C-67AA-0647-AEE2-2DA5AA1BE3F9}" dt="2023-03-23T14:01:21.705" v="17" actId="478"/>
          <ac:spMkLst>
            <pc:docMk/>
            <pc:sldMk cId="4168583184" sldId="295"/>
            <ac:spMk id="3" creationId="{2519CB37-016C-FB99-0CAF-89E3F6415020}"/>
          </ac:spMkLst>
        </pc:spChg>
        <pc:picChg chg="add mod">
          <ac:chgData name="Richard Oliveira" userId="f5f40679-55d4-4d06-96f9-c302f8804ffc" providerId="ADAL" clId="{E435A63C-67AA-0647-AEE2-2DA5AA1BE3F9}" dt="2023-03-23T14:01:22.161" v="18"/>
          <ac:picMkLst>
            <pc:docMk/>
            <pc:sldMk cId="4168583184" sldId="295"/>
            <ac:picMk id="4" creationId="{301A9100-6061-8430-E097-14F7DD68F984}"/>
          </ac:picMkLst>
        </pc:picChg>
      </pc:sldChg>
      <pc:sldChg chg="addSp delSp modSp new mod">
        <pc:chgData name="Richard Oliveira" userId="f5f40679-55d4-4d06-96f9-c302f8804ffc" providerId="ADAL" clId="{E435A63C-67AA-0647-AEE2-2DA5AA1BE3F9}" dt="2023-03-23T14:02:03.584" v="28"/>
        <pc:sldMkLst>
          <pc:docMk/>
          <pc:sldMk cId="2694427627" sldId="296"/>
        </pc:sldMkLst>
        <pc:spChg chg="del">
          <ac:chgData name="Richard Oliveira" userId="f5f40679-55d4-4d06-96f9-c302f8804ffc" providerId="ADAL" clId="{E435A63C-67AA-0647-AEE2-2DA5AA1BE3F9}" dt="2023-03-23T14:02:00.091" v="27" actId="478"/>
          <ac:spMkLst>
            <pc:docMk/>
            <pc:sldMk cId="2694427627" sldId="296"/>
            <ac:spMk id="2" creationId="{91357999-B2E1-86FB-A39C-700AFB9A327E}"/>
          </ac:spMkLst>
        </pc:spChg>
        <pc:spChg chg="del">
          <ac:chgData name="Richard Oliveira" userId="f5f40679-55d4-4d06-96f9-c302f8804ffc" providerId="ADAL" clId="{E435A63C-67AA-0647-AEE2-2DA5AA1BE3F9}" dt="2023-03-23T14:02:00.091" v="27" actId="478"/>
          <ac:spMkLst>
            <pc:docMk/>
            <pc:sldMk cId="2694427627" sldId="296"/>
            <ac:spMk id="3" creationId="{0838FC69-B995-6ADC-6917-E9B741EA7CCA}"/>
          </ac:spMkLst>
        </pc:spChg>
        <pc:picChg chg="add del mod">
          <ac:chgData name="Richard Oliveira" userId="f5f40679-55d4-4d06-96f9-c302f8804ffc" providerId="ADAL" clId="{E435A63C-67AA-0647-AEE2-2DA5AA1BE3F9}" dt="2023-03-23T14:01:55.894" v="25"/>
          <ac:picMkLst>
            <pc:docMk/>
            <pc:sldMk cId="2694427627" sldId="296"/>
            <ac:picMk id="4" creationId="{4BE55C72-563A-0D82-D961-AEDEBCA51C0F}"/>
          </ac:picMkLst>
        </pc:picChg>
        <pc:picChg chg="add mod">
          <ac:chgData name="Richard Oliveira" userId="f5f40679-55d4-4d06-96f9-c302f8804ffc" providerId="ADAL" clId="{E435A63C-67AA-0647-AEE2-2DA5AA1BE3F9}" dt="2023-03-23T14:02:03.584" v="28"/>
          <ac:picMkLst>
            <pc:docMk/>
            <pc:sldMk cId="2694427627" sldId="296"/>
            <ac:picMk id="5" creationId="{57D27B65-3155-4DA1-8AEE-FD5FC81FEAAD}"/>
          </ac:picMkLst>
        </pc:picChg>
      </pc:sldChg>
      <pc:sldMasterChg chg="modSldLayout">
        <pc:chgData name="Richard Oliveira" userId="f5f40679-55d4-4d06-96f9-c302f8804ffc" providerId="ADAL" clId="{E435A63C-67AA-0647-AEE2-2DA5AA1BE3F9}" dt="2023-03-23T14:04:54.015" v="34" actId="14100"/>
        <pc:sldMasterMkLst>
          <pc:docMk/>
          <pc:sldMasterMk cId="0" sldId="2147483648"/>
        </pc:sldMasterMkLst>
        <pc:sldLayoutChg chg="addSp delSp modSp mod">
          <pc:chgData name="Richard Oliveira" userId="f5f40679-55d4-4d06-96f9-c302f8804ffc" providerId="ADAL" clId="{E435A63C-67AA-0647-AEE2-2DA5AA1BE3F9}" dt="2023-03-23T14:04:54.015" v="34" actId="14100"/>
          <pc:sldLayoutMkLst>
            <pc:docMk/>
            <pc:sldMasterMk cId="0" sldId="2147483648"/>
            <pc:sldLayoutMk cId="0" sldId="2147483649"/>
          </pc:sldLayoutMkLst>
          <pc:spChg chg="del">
            <ac:chgData name="Richard Oliveira" userId="f5f40679-55d4-4d06-96f9-c302f8804ffc" providerId="ADAL" clId="{E435A63C-67AA-0647-AEE2-2DA5AA1BE3F9}" dt="2023-03-23T13:59:45.582" v="8" actId="478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del">
            <ac:chgData name="Richard Oliveira" userId="f5f40679-55d4-4d06-96f9-c302f8804ffc" providerId="ADAL" clId="{E435A63C-67AA-0647-AEE2-2DA5AA1BE3F9}" dt="2023-03-23T13:59:45.582" v="8" actId="478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  <pc:spChg chg="del">
            <ac:chgData name="Richard Oliveira" userId="f5f40679-55d4-4d06-96f9-c302f8804ffc" providerId="ADAL" clId="{E435A63C-67AA-0647-AEE2-2DA5AA1BE3F9}" dt="2023-03-23T13:59:45.582" v="8" actId="478"/>
            <ac:spMkLst>
              <pc:docMk/>
              <pc:sldMasterMk cId="0" sldId="2147483648"/>
              <pc:sldLayoutMk cId="0" sldId="2147483649"/>
              <ac:spMk id="4" creationId="{00000000-0000-0000-0000-000000000000}"/>
            </ac:spMkLst>
          </pc:spChg>
          <pc:spChg chg="del">
            <ac:chgData name="Richard Oliveira" userId="f5f40679-55d4-4d06-96f9-c302f8804ffc" providerId="ADAL" clId="{E435A63C-67AA-0647-AEE2-2DA5AA1BE3F9}" dt="2023-03-23T13:59:45.582" v="8" actId="478"/>
            <ac:spMkLst>
              <pc:docMk/>
              <pc:sldMasterMk cId="0" sldId="2147483648"/>
              <pc:sldLayoutMk cId="0" sldId="2147483649"/>
              <ac:spMk id="5" creationId="{00000000-0000-0000-0000-000000000000}"/>
            </ac:spMkLst>
          </pc:spChg>
          <pc:spChg chg="del">
            <ac:chgData name="Richard Oliveira" userId="f5f40679-55d4-4d06-96f9-c302f8804ffc" providerId="ADAL" clId="{E435A63C-67AA-0647-AEE2-2DA5AA1BE3F9}" dt="2023-03-23T13:59:45.582" v="8" actId="478"/>
            <ac:spMkLst>
              <pc:docMk/>
              <pc:sldMasterMk cId="0" sldId="2147483648"/>
              <pc:sldLayoutMk cId="0" sldId="2147483649"/>
              <ac:spMk id="6" creationId="{00000000-0000-0000-0000-000000000000}"/>
            </ac:spMkLst>
          </pc:spChg>
          <pc:picChg chg="add del mod">
            <ac:chgData name="Richard Oliveira" userId="f5f40679-55d4-4d06-96f9-c302f8804ffc" providerId="ADAL" clId="{E435A63C-67AA-0647-AEE2-2DA5AA1BE3F9}" dt="2023-03-23T14:04:35.973" v="30" actId="478"/>
            <ac:picMkLst>
              <pc:docMk/>
              <pc:sldMasterMk cId="0" sldId="2147483648"/>
              <pc:sldLayoutMk cId="0" sldId="2147483649"/>
              <ac:picMk id="7" creationId="{C49036DE-8263-384C-B7E5-32F5A2536635}"/>
            </ac:picMkLst>
          </pc:picChg>
          <pc:picChg chg="add mod">
            <ac:chgData name="Richard Oliveira" userId="f5f40679-55d4-4d06-96f9-c302f8804ffc" providerId="ADAL" clId="{E435A63C-67AA-0647-AEE2-2DA5AA1BE3F9}" dt="2023-03-23T14:04:54.015" v="34" actId="14100"/>
            <ac:picMkLst>
              <pc:docMk/>
              <pc:sldMasterMk cId="0" sldId="2147483648"/>
              <pc:sldLayoutMk cId="0" sldId="2147483649"/>
              <ac:picMk id="9" creationId="{67C9CC84-36B8-9E1B-7548-42D9F1819A5E}"/>
            </ac:picMkLst>
          </pc:picChg>
        </pc:sldLayoutChg>
      </pc:sldMasterChg>
    </pc:docChg>
  </pc:docChgLst>
  <pc:docChgLst>
    <pc:chgData name="Victória Marcovich" userId="d9c3b326-5a30-409e-896f-438e2698b6c0" providerId="ADAL" clId="{2F9128A6-D3DC-4641-94F5-8A55BECF1B04}"/>
    <pc:docChg chg="undo custSel modSld">
      <pc:chgData name="Victória Marcovich" userId="d9c3b326-5a30-409e-896f-438e2698b6c0" providerId="ADAL" clId="{2F9128A6-D3DC-4641-94F5-8A55BECF1B04}" dt="2023-06-30T18:50:00.091" v="18"/>
      <pc:docMkLst>
        <pc:docMk/>
      </pc:docMkLst>
      <pc:sldChg chg="addSp delSp modSp mod">
        <pc:chgData name="Victória Marcovich" userId="d9c3b326-5a30-409e-896f-438e2698b6c0" providerId="ADAL" clId="{2F9128A6-D3DC-4641-94F5-8A55BECF1B04}" dt="2023-06-30T18:49:44.542" v="17"/>
        <pc:sldMkLst>
          <pc:docMk/>
          <pc:sldMk cId="2203504036" sldId="293"/>
        </pc:sldMkLst>
        <pc:spChg chg="add del mod">
          <ac:chgData name="Victória Marcovich" userId="d9c3b326-5a30-409e-896f-438e2698b6c0" providerId="ADAL" clId="{2F9128A6-D3DC-4641-94F5-8A55BECF1B04}" dt="2023-06-30T18:48:44.056" v="16"/>
          <ac:spMkLst>
            <pc:docMk/>
            <pc:sldMk cId="2203504036" sldId="293"/>
            <ac:spMk id="2" creationId="{77B91052-DBDF-E754-4D17-EE75D64EA74B}"/>
          </ac:spMkLst>
        </pc:spChg>
        <pc:spChg chg="mod">
          <ac:chgData name="Victória Marcovich" userId="d9c3b326-5a30-409e-896f-438e2698b6c0" providerId="ADAL" clId="{2F9128A6-D3DC-4641-94F5-8A55BECF1B04}" dt="2023-06-30T18:49:44.542" v="17"/>
          <ac:spMkLst>
            <pc:docMk/>
            <pc:sldMk cId="2203504036" sldId="293"/>
            <ac:spMk id="6" creationId="{B0EF5706-16F4-30FA-6D1B-6036350D26BB}"/>
          </ac:spMkLst>
        </pc:spChg>
        <pc:grpChg chg="add mod">
          <ac:chgData name="Victória Marcovich" userId="d9c3b326-5a30-409e-896f-438e2698b6c0" providerId="ADAL" clId="{2F9128A6-D3DC-4641-94F5-8A55BECF1B04}" dt="2023-06-30T18:49:44.542" v="17"/>
          <ac:grpSpMkLst>
            <pc:docMk/>
            <pc:sldMk cId="2203504036" sldId="293"/>
            <ac:grpSpMk id="4" creationId="{DE07D389-2A3E-386F-69E5-880B9660E9A5}"/>
          </ac:grpSpMkLst>
        </pc:grpChg>
        <pc:picChg chg="mod">
          <ac:chgData name="Victória Marcovich" userId="d9c3b326-5a30-409e-896f-438e2698b6c0" providerId="ADAL" clId="{2F9128A6-D3DC-4641-94F5-8A55BECF1B04}" dt="2023-06-29T22:08:08.745" v="4" actId="14826"/>
          <ac:picMkLst>
            <pc:docMk/>
            <pc:sldMk cId="2203504036" sldId="293"/>
            <ac:picMk id="3" creationId="{00475D2B-3BA1-EBEB-57B5-4718436A2086}"/>
          </ac:picMkLst>
        </pc:picChg>
        <pc:picChg chg="mod">
          <ac:chgData name="Victória Marcovich" userId="d9c3b326-5a30-409e-896f-438e2698b6c0" providerId="ADAL" clId="{2F9128A6-D3DC-4641-94F5-8A55BECF1B04}" dt="2023-06-30T18:49:44.542" v="17"/>
          <ac:picMkLst>
            <pc:docMk/>
            <pc:sldMk cId="2203504036" sldId="293"/>
            <ac:picMk id="5" creationId="{091ADBB1-5482-C0FA-2B4F-85E183B79660}"/>
          </ac:picMkLst>
        </pc:picChg>
      </pc:sldChg>
      <pc:sldChg chg="addSp delSp modSp mod">
        <pc:chgData name="Victória Marcovich" userId="d9c3b326-5a30-409e-896f-438e2698b6c0" providerId="ADAL" clId="{2F9128A6-D3DC-4641-94F5-8A55BECF1B04}" dt="2023-06-29T22:09:01.412" v="13" actId="167"/>
        <pc:sldMkLst>
          <pc:docMk/>
          <pc:sldMk cId="1717031207" sldId="294"/>
        </pc:sldMkLst>
        <pc:spChg chg="add del mod">
          <ac:chgData name="Victória Marcovich" userId="d9c3b326-5a30-409e-896f-438e2698b6c0" providerId="ADAL" clId="{2F9128A6-D3DC-4641-94F5-8A55BECF1B04}" dt="2023-06-29T22:08:32.181" v="8" actId="767"/>
          <ac:spMkLst>
            <pc:docMk/>
            <pc:sldMk cId="1717031207" sldId="294"/>
            <ac:spMk id="4" creationId="{54BF6156-861B-A778-C273-92317ABA1AB2}"/>
          </ac:spMkLst>
        </pc:spChg>
        <pc:picChg chg="add mod">
          <ac:chgData name="Victória Marcovich" userId="d9c3b326-5a30-409e-896f-438e2698b6c0" providerId="ADAL" clId="{2F9128A6-D3DC-4641-94F5-8A55BECF1B04}" dt="2023-06-29T22:09:01.412" v="13" actId="167"/>
          <ac:picMkLst>
            <pc:docMk/>
            <pc:sldMk cId="1717031207" sldId="294"/>
            <ac:picMk id="6" creationId="{B332869E-D685-3F75-8F9C-384F0C125BEF}"/>
          </ac:picMkLst>
        </pc:picChg>
      </pc:sldChg>
      <pc:sldChg chg="addSp modSp mod">
        <pc:chgData name="Victória Marcovich" userId="d9c3b326-5a30-409e-896f-438e2698b6c0" providerId="ADAL" clId="{2F9128A6-D3DC-4641-94F5-8A55BECF1B04}" dt="2023-06-30T18:50:00.091" v="18"/>
        <pc:sldMkLst>
          <pc:docMk/>
          <pc:sldMk cId="4168583184" sldId="295"/>
        </pc:sldMkLst>
        <pc:spChg chg="mod">
          <ac:chgData name="Victória Marcovich" userId="d9c3b326-5a30-409e-896f-438e2698b6c0" providerId="ADAL" clId="{2F9128A6-D3DC-4641-94F5-8A55BECF1B04}" dt="2023-06-30T18:50:00.091" v="18"/>
          <ac:spMkLst>
            <pc:docMk/>
            <pc:sldMk cId="4168583184" sldId="295"/>
            <ac:spMk id="5" creationId="{F25486F2-4BFC-7E96-C16A-7BCF61E20C22}"/>
          </ac:spMkLst>
        </pc:spChg>
        <pc:grpChg chg="add mod">
          <ac:chgData name="Victória Marcovich" userId="d9c3b326-5a30-409e-896f-438e2698b6c0" providerId="ADAL" clId="{2F9128A6-D3DC-4641-94F5-8A55BECF1B04}" dt="2023-06-30T18:50:00.091" v="18"/>
          <ac:grpSpMkLst>
            <pc:docMk/>
            <pc:sldMk cId="4168583184" sldId="295"/>
            <ac:grpSpMk id="2" creationId="{1D67CC49-43AA-9584-A5B6-D93758396A78}"/>
          </ac:grpSpMkLst>
        </pc:grpChg>
        <pc:picChg chg="mod">
          <ac:chgData name="Victória Marcovich" userId="d9c3b326-5a30-409e-896f-438e2698b6c0" providerId="ADAL" clId="{2F9128A6-D3DC-4641-94F5-8A55BECF1B04}" dt="2023-06-30T18:50:00.091" v="18"/>
          <ac:picMkLst>
            <pc:docMk/>
            <pc:sldMk cId="4168583184" sldId="295"/>
            <ac:picMk id="3" creationId="{3D03FE98-144F-BD84-1BD6-3ADC147BD0D6}"/>
          </ac:picMkLst>
        </pc:picChg>
        <pc:picChg chg="mod">
          <ac:chgData name="Victória Marcovich" userId="d9c3b326-5a30-409e-896f-438e2698b6c0" providerId="ADAL" clId="{2F9128A6-D3DC-4641-94F5-8A55BECF1B04}" dt="2023-06-29T22:08:13.638" v="5" actId="14826"/>
          <ac:picMkLst>
            <pc:docMk/>
            <pc:sldMk cId="4168583184" sldId="295"/>
            <ac:picMk id="4" creationId="{301A9100-6061-8430-E097-14F7DD68F984}"/>
          </ac:picMkLst>
        </pc:picChg>
      </pc:sldChg>
      <pc:sldChg chg="modSp">
        <pc:chgData name="Victória Marcovich" userId="d9c3b326-5a30-409e-896f-438e2698b6c0" providerId="ADAL" clId="{2F9128A6-D3DC-4641-94F5-8A55BECF1B04}" dt="2023-06-29T22:08:23.483" v="6" actId="14826"/>
        <pc:sldMkLst>
          <pc:docMk/>
          <pc:sldMk cId="2694427627" sldId="296"/>
        </pc:sldMkLst>
        <pc:picChg chg="mod">
          <ac:chgData name="Victória Marcovich" userId="d9c3b326-5a30-409e-896f-438e2698b6c0" providerId="ADAL" clId="{2F9128A6-D3DC-4641-94F5-8A55BECF1B04}" dt="2023-06-29T22:08:23.483" v="6" actId="14826"/>
          <ac:picMkLst>
            <pc:docMk/>
            <pc:sldMk cId="2694427627" sldId="296"/>
            <ac:picMk id="5" creationId="{57D27B65-3155-4DA1-8AEE-FD5FC81FEAA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26637532166669"/>
          <c:y val="0.10757946210268948"/>
          <c:w val="0.59494702526487364"/>
          <c:h val="0.89242053789731046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6B-4015-85EA-991F1E0F47A2}"/>
              </c:ext>
            </c:extLst>
          </c:dPt>
          <c:dPt>
            <c:idx val="1"/>
            <c:bubble3D val="0"/>
            <c:spPr>
              <a:solidFill>
                <a:srgbClr val="639A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6B-4015-85EA-991F1E0F47A2}"/>
              </c:ext>
            </c:extLst>
          </c:dPt>
          <c:dPt>
            <c:idx val="2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6B-4015-85EA-991F1E0F47A2}"/>
              </c:ext>
            </c:extLst>
          </c:dPt>
          <c:dPt>
            <c:idx val="3"/>
            <c:bubble3D val="0"/>
            <c:spPr>
              <a:solidFill>
                <a:srgbClr val="285B9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6B-4015-85EA-991F1E0F47A2}"/>
              </c:ext>
            </c:extLst>
          </c:dPt>
          <c:cat>
            <c:strRef>
              <c:f>Planilha1!$A$2:$A$5</c:f>
              <c:strCache>
                <c:ptCount val="4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  <c:pt idx="3">
                  <c:v>4º Tri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0.7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F6B-4015-85EA-991F1E0F4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4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771038385826763E-2"/>
          <c:y val="3.1183684105334394E-2"/>
          <c:w val="0.93635396161417328"/>
          <c:h val="0.841853725279667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DA5C9E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Sheet1!$A$2:$A$6</c:f>
              <c:strCache>
                <c:ptCount val="5"/>
                <c:pt idx="0">
                  <c:v>Column1</c:v>
                </c:pt>
                <c:pt idx="1">
                  <c:v>HR+/HER2-</c:v>
                </c:pt>
                <c:pt idx="2">
                  <c:v>TNBC</c:v>
                </c:pt>
                <c:pt idx="3">
                  <c:v>HER2+</c:v>
                </c:pt>
                <c:pt idx="4">
                  <c:v>Unknown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</c:v>
                </c:pt>
                <c:pt idx="1">
                  <c:v>4.76</c:v>
                </c:pt>
                <c:pt idx="2">
                  <c:v>1.7</c:v>
                </c:pt>
                <c:pt idx="3">
                  <c:v>0.7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7F-47EE-85B1-E8FC6A3DD7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F86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07F-47EE-85B1-E8FC6A3DD77A}"/>
              </c:ext>
            </c:extLst>
          </c:dPt>
          <c:dPt>
            <c:idx val="2"/>
            <c:invertIfNegative val="0"/>
            <c:bubble3D val="0"/>
            <c:spPr>
              <a:solidFill>
                <a:srgbClr val="AA266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07F-47EE-85B1-E8FC6A3DD77A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07F-47EE-85B1-E8FC6A3DD77A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07F-47EE-85B1-E8FC6A3DD77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7F-47EE-85B1-E8FC6A3DD77A}"/>
                </c:ext>
              </c:extLst>
            </c:dLbl>
            <c:dLbl>
              <c:idx val="1"/>
              <c:layout>
                <c:manualLayout>
                  <c:x val="0"/>
                  <c:y val="2.1040261451479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Lora" pitchFamily="2" charset="0"/>
                        <a:ea typeface="+mn-ea"/>
                        <a:cs typeface="+mn-cs"/>
                      </a:defRPr>
                    </a:pPr>
                    <a:r>
                      <a:rPr lang="en-US" sz="1000">
                        <a:solidFill>
                          <a:schemeClr val="bg1"/>
                        </a:solidFill>
                      </a:rPr>
                      <a:t>HR+/HER2-</a:t>
                    </a:r>
                    <a:br>
                      <a:rPr lang="en-US" sz="1000">
                        <a:solidFill>
                          <a:schemeClr val="bg1"/>
                        </a:solidFill>
                      </a:rPr>
                    </a:br>
                    <a:fld id="{DCFEF867-356C-41A7-9DB6-AEDF33861EE7}" type="VALUE">
                      <a:rPr lang="en-US" sz="1000" smtClean="0">
                        <a:solidFill>
                          <a:schemeClr val="bg1"/>
                        </a:solidFill>
                      </a:rPr>
                      <a:pPr>
                        <a:defRPr sz="1000" b="1">
                          <a:solidFill>
                            <a:schemeClr val="bg1"/>
                          </a:solidFill>
                          <a:latin typeface="Lora" pitchFamily="2" charset="0"/>
                        </a:defRPr>
                      </a:pPr>
                      <a:t>[VALOR]</a:t>
                    </a:fld>
                    <a:r>
                      <a:rPr lang="en-US" sz="100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Lora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07F-47EE-85B1-E8FC6A3DD77A}"/>
                </c:ext>
              </c:extLst>
            </c:dLbl>
            <c:dLbl>
              <c:idx val="2"/>
              <c:layout>
                <c:manualLayout>
                  <c:x val="-1.8004986017939909E-3"/>
                  <c:y val="-0.207686156612440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AA266B"/>
                        </a:solidFill>
                        <a:latin typeface="Lora" pitchFamily="2" charset="0"/>
                        <a:ea typeface="+mn-ea"/>
                        <a:cs typeface="+mn-cs"/>
                      </a:defRPr>
                    </a:pPr>
                    <a:r>
                      <a:rPr lang="en-US" sz="1100" b="1" i="0" u="none" strike="noStrike" baseline="0">
                        <a:solidFill>
                          <a:srgbClr val="AA266B"/>
                        </a:solidFill>
                        <a:effectLst/>
                        <a:latin typeface="Lora" pitchFamily="2" charset="0"/>
                      </a:rPr>
                      <a:t>TNBC</a:t>
                    </a:r>
                    <a:br>
                      <a:rPr lang="en-US" sz="1100" b="1" i="0" u="none" strike="noStrike" baseline="0">
                        <a:solidFill>
                          <a:srgbClr val="AA266B"/>
                        </a:solidFill>
                        <a:effectLst/>
                        <a:latin typeface="Lora" pitchFamily="2" charset="0"/>
                      </a:rPr>
                    </a:br>
                    <a:r>
                      <a:rPr lang="en-US" sz="1100" b="1" i="0" u="none" strike="noStrike" baseline="0">
                        <a:solidFill>
                          <a:srgbClr val="AA266B"/>
                        </a:solidFill>
                        <a:effectLst/>
                        <a:latin typeface="Lora" pitchFamily="2" charset="0"/>
                      </a:rPr>
                      <a:t> (HR-/HER2-)</a:t>
                    </a:r>
                    <a:r>
                      <a:rPr lang="en-US" sz="1100" b="1">
                        <a:solidFill>
                          <a:srgbClr val="AA266B"/>
                        </a:solidFill>
                        <a:latin typeface="Lora" pitchFamily="2" charset="0"/>
                      </a:rPr>
                      <a:t/>
                    </a:r>
                    <a:br>
                      <a:rPr lang="en-US" sz="1100" b="1">
                        <a:solidFill>
                          <a:srgbClr val="AA266B"/>
                        </a:solidFill>
                        <a:latin typeface="Lora" pitchFamily="2" charset="0"/>
                      </a:rPr>
                    </a:br>
                    <a:fld id="{E548085E-5E92-4761-89F7-FA445B192240}" type="VALUE">
                      <a:rPr lang="en-US" sz="1100" b="1" smtClean="0">
                        <a:solidFill>
                          <a:srgbClr val="AA266B"/>
                        </a:solidFill>
                        <a:latin typeface="Lora" pitchFamily="2" charset="0"/>
                      </a:rPr>
                      <a:pPr>
                        <a:defRPr sz="1100" b="1">
                          <a:solidFill>
                            <a:srgbClr val="AA266B"/>
                          </a:solidFill>
                          <a:latin typeface="Lora" pitchFamily="2" charset="0"/>
                        </a:defRPr>
                      </a:pPr>
                      <a:t>[VALOR]</a:t>
                    </a:fld>
                    <a:r>
                      <a:rPr lang="en-US" sz="1100" b="1">
                        <a:solidFill>
                          <a:srgbClr val="AA266B"/>
                        </a:solidFill>
                        <a:latin typeface="Lora" pitchFamily="2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AA266B"/>
                      </a:solidFill>
                      <a:latin typeface="Lora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69448900972077"/>
                      <c:h val="0.317287142688315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07F-47EE-85B1-E8FC6A3DD77A}"/>
                </c:ext>
              </c:extLst>
            </c:dLbl>
            <c:dLbl>
              <c:idx val="3"/>
              <c:layout>
                <c:manualLayout>
                  <c:x val="3.6012098692758208E-3"/>
                  <c:y val="-0.1929047584872792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7030A0"/>
                        </a:solidFill>
                        <a:latin typeface="Lora" pitchFamily="2" charset="0"/>
                        <a:ea typeface="+mn-ea"/>
                        <a:cs typeface="+mn-cs"/>
                      </a:defRPr>
                    </a:pPr>
                    <a:r>
                      <a:rPr lang="en-US" sz="1100" b="1">
                        <a:solidFill>
                          <a:srgbClr val="7030A0"/>
                        </a:solidFill>
                        <a:latin typeface="Lora" pitchFamily="2" charset="0"/>
                      </a:rPr>
                      <a:t>HER2+</a:t>
                    </a:r>
                    <a:br>
                      <a:rPr lang="en-US" sz="1100" b="1">
                        <a:solidFill>
                          <a:srgbClr val="7030A0"/>
                        </a:solidFill>
                        <a:latin typeface="Lora" pitchFamily="2" charset="0"/>
                      </a:rPr>
                    </a:br>
                    <a:fld id="{14E0AA0C-E98F-4A28-82FC-DB4B0391ACDC}" type="VALUE">
                      <a:rPr lang="en-US" sz="1100" b="1" smtClean="0">
                        <a:solidFill>
                          <a:srgbClr val="7030A0"/>
                        </a:solidFill>
                        <a:latin typeface="Lora" pitchFamily="2" charset="0"/>
                      </a:rPr>
                      <a:pPr>
                        <a:defRPr sz="1100" b="1">
                          <a:solidFill>
                            <a:srgbClr val="7030A0"/>
                          </a:solidFill>
                          <a:latin typeface="Lora" pitchFamily="2" charset="0"/>
                        </a:defRPr>
                      </a:pPr>
                      <a:t>[VALOR]</a:t>
                    </a:fld>
                    <a:r>
                      <a:rPr lang="en-US" sz="1100" b="1">
                        <a:solidFill>
                          <a:srgbClr val="7030A0"/>
                        </a:solidFill>
                        <a:latin typeface="Lora" pitchFamily="2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7030A0"/>
                      </a:solidFill>
                      <a:latin typeface="Lora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191893637666441E-2"/>
                      <c:h val="0.218538182276037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07F-47EE-85B1-E8FC6A3DD77A}"/>
                </c:ext>
              </c:extLst>
            </c:dLbl>
            <c:dLbl>
              <c:idx val="4"/>
              <c:layout>
                <c:manualLayout>
                  <c:x val="0"/>
                  <c:y val="-0.166368274157367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8C8F8F"/>
                        </a:solidFill>
                        <a:latin typeface="Lora" pitchFamily="2" charset="0"/>
                        <a:ea typeface="+mn-ea"/>
                        <a:cs typeface="+mn-cs"/>
                      </a:defRPr>
                    </a:pPr>
                    <a:r>
                      <a:rPr lang="en-US" sz="1100" b="1" err="1">
                        <a:solidFill>
                          <a:srgbClr val="8C8F8F"/>
                        </a:solidFill>
                        <a:latin typeface="Lora" pitchFamily="2" charset="0"/>
                      </a:rPr>
                      <a:t>Desconhecido</a:t>
                    </a:r>
                    <a:r>
                      <a:rPr lang="en-US" sz="1100" b="1">
                        <a:solidFill>
                          <a:srgbClr val="8C8F8F"/>
                        </a:solidFill>
                        <a:latin typeface="Lora" pitchFamily="2" charset="0"/>
                      </a:rPr>
                      <a:t/>
                    </a:r>
                    <a:br>
                      <a:rPr lang="en-US" sz="1100" b="1">
                        <a:solidFill>
                          <a:srgbClr val="8C8F8F"/>
                        </a:solidFill>
                        <a:latin typeface="Lora" pitchFamily="2" charset="0"/>
                      </a:rPr>
                    </a:br>
                    <a:fld id="{5F221009-780C-4E76-B20C-E84069BE6A7D}" type="VALUE">
                      <a:rPr lang="en-US" sz="1100" b="1" smtClean="0">
                        <a:solidFill>
                          <a:srgbClr val="8C8F8F"/>
                        </a:solidFill>
                        <a:latin typeface="Lora" pitchFamily="2" charset="0"/>
                      </a:rPr>
                      <a:pPr>
                        <a:defRPr sz="1100" b="1">
                          <a:solidFill>
                            <a:srgbClr val="8C8F8F"/>
                          </a:solidFill>
                          <a:latin typeface="Lora" pitchFamily="2" charset="0"/>
                        </a:defRPr>
                      </a:pPr>
                      <a:t>[VALOR]</a:t>
                    </a:fld>
                    <a:r>
                      <a:rPr lang="en-US" sz="1100" b="1">
                        <a:solidFill>
                          <a:srgbClr val="8C8F8F"/>
                        </a:solidFill>
                        <a:latin typeface="Lora" pitchFamily="2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8C8F8F"/>
                      </a:solidFill>
                      <a:latin typeface="Lora" pitchFamily="2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507F-47EE-85B1-E8FC6A3DD7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Lora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Column1</c:v>
                </c:pt>
                <c:pt idx="1">
                  <c:v>HR+/HER2-</c:v>
                </c:pt>
                <c:pt idx="2">
                  <c:v>TNBC</c:v>
                </c:pt>
                <c:pt idx="3">
                  <c:v>HER2+</c:v>
                </c:pt>
                <c:pt idx="4">
                  <c:v>Unknown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</c:v>
                </c:pt>
                <c:pt idx="1">
                  <c:v>68</c:v>
                </c:pt>
                <c:pt idx="2">
                  <c:v>10</c:v>
                </c:pt>
                <c:pt idx="3">
                  <c:v>14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07F-47EE-85B1-E8FC6A3DD77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37"/>
        <c:overlap val="100"/>
        <c:axId val="1025693935"/>
        <c:axId val="1025688527"/>
      </c:barChart>
      <c:catAx>
        <c:axId val="10256939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5688527"/>
        <c:crosses val="autoZero"/>
        <c:auto val="1"/>
        <c:lblAlgn val="ctr"/>
        <c:lblOffset val="100"/>
        <c:noMultiLvlLbl val="0"/>
      </c:catAx>
      <c:valAx>
        <c:axId val="10256885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56939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99C047C-1C41-E71E-BAC4-70E70BDC9F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63BCDDE-DA02-E101-C1BF-41D59C87FF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B5485-0196-1545-BD91-DD7246A6215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950AAC7-0A04-4EF0-C013-5B141E2A77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D67EC71-867E-E5D3-A7BA-E075D60DBA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F9ABB-6A20-204A-90B2-36B13CF0A5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478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48A00-DD1D-484A-A8AC-35DE5FFF3A8E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46C89-4C1D-334F-957B-33CB3CEC8F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197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15A8C-8ABE-4A50-953C-25FBEF89650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316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de1185f82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de1185f82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09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15A8C-8ABE-4A50-953C-25FBEF89650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29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15A8C-8ABE-4A50-953C-25FBEF89650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885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homologous recombination deficiency (HRD). Homologous recombination deficiency is a phenotype that is characterized by the inability of a cell to effectively repair double-strand DNA breaks using the homologous recombination repair (HRR) pathway. Alterations in these genes have been deemed “causes” of HRD (</a:t>
            </a:r>
            <a:r>
              <a:rPr lang="en-US" dirty="0" err="1" smtClean="0"/>
              <a:t>eg</a:t>
            </a:r>
            <a:r>
              <a:rPr lang="en-US" dirty="0" smtClean="0"/>
              <a:t>, genetic events and epigenetic events). This can result in an impaired HRR pathway, which can be deemed “consequences,” and assessed by probing the genome for evidence of genomic instability (</a:t>
            </a:r>
            <a:r>
              <a:rPr lang="en-US" dirty="0" err="1" smtClean="0"/>
              <a:t>eg</a:t>
            </a:r>
            <a:r>
              <a:rPr lang="en-US" dirty="0" smtClean="0"/>
              <a:t>, chromosomal instability and other genomic signatures).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46C89-4C1D-334F-957B-33CB3CEC8F1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383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Pelos padrões </a:t>
            </a:r>
            <a:r>
              <a:rPr lang="pt-BR" dirty="0" err="1"/>
              <a:t>mutacionais</a:t>
            </a:r>
            <a:r>
              <a:rPr lang="pt-BR" dirty="0"/>
              <a:t> buscou-se correlação com os tipos tumorais e os mecanismos </a:t>
            </a:r>
            <a:r>
              <a:rPr lang="pt-BR" dirty="0" err="1"/>
              <a:t>genômicos</a:t>
            </a:r>
            <a:r>
              <a:rPr lang="pt-BR" dirty="0"/>
              <a:t> associados</a:t>
            </a:r>
            <a:r>
              <a:rPr lang="pt-BR" baseline="0" dirty="0"/>
              <a:t> a cada assinatura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15A8C-8ABE-4A50-953C-25FBEF89650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4846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15A8C-8ABE-4A50-953C-25FBEF89650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1864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Percentage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geminin</a:t>
            </a:r>
            <a:r>
              <a:rPr lang="pt-BR" dirty="0" smtClean="0"/>
              <a:t>-positive, RAD51 nuclear </a:t>
            </a:r>
            <a:r>
              <a:rPr lang="pt-BR" dirty="0" err="1" smtClean="0"/>
              <a:t>foci-containing</a:t>
            </a:r>
            <a:r>
              <a:rPr lang="pt-BR" dirty="0" smtClean="0"/>
              <a:t> </a:t>
            </a:r>
            <a:r>
              <a:rPr lang="pt-BR" dirty="0" err="1" smtClean="0"/>
              <a:t>cells</a:t>
            </a:r>
            <a:r>
              <a:rPr lang="pt-BR" dirty="0" smtClean="0"/>
              <a:t> </a:t>
            </a:r>
            <a:r>
              <a:rPr lang="pt-BR" dirty="0" err="1" smtClean="0"/>
              <a:t>detected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immunofluorescence</a:t>
            </a:r>
            <a:r>
              <a:rPr lang="pt-BR" dirty="0" smtClean="0"/>
              <a:t> in FFPE </a:t>
            </a:r>
            <a:r>
              <a:rPr lang="pt-BR" dirty="0" err="1" smtClean="0"/>
              <a:t>samples</a:t>
            </a:r>
            <a:r>
              <a:rPr lang="pt-BR" dirty="0" smtClean="0"/>
              <a:t> </a:t>
            </a:r>
            <a:r>
              <a:rPr lang="pt-BR" dirty="0" err="1" smtClean="0"/>
              <a:t>from</a:t>
            </a:r>
            <a:r>
              <a:rPr lang="pt-BR" dirty="0" smtClean="0"/>
              <a:t> PDX </a:t>
            </a:r>
            <a:r>
              <a:rPr lang="pt-BR" dirty="0" err="1" smtClean="0"/>
              <a:t>tumors</a:t>
            </a:r>
            <a:r>
              <a:rPr lang="pt-BR" dirty="0" smtClean="0"/>
              <a:t> </a:t>
            </a:r>
            <a:r>
              <a:rPr lang="pt-BR" dirty="0" err="1" smtClean="0"/>
              <a:t>treated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vehicle</a:t>
            </a:r>
            <a:r>
              <a:rPr lang="pt-BR" dirty="0" smtClean="0"/>
              <a:t> </a:t>
            </a:r>
            <a:r>
              <a:rPr lang="pt-BR" dirty="0" err="1" smtClean="0"/>
              <a:t>or</a:t>
            </a:r>
            <a:r>
              <a:rPr lang="pt-BR" dirty="0" smtClean="0"/>
              <a:t> </a:t>
            </a:r>
            <a:r>
              <a:rPr lang="pt-BR" dirty="0" err="1" smtClean="0"/>
              <a:t>PARPi</a:t>
            </a:r>
            <a:r>
              <a:rPr lang="pt-BR" dirty="0" smtClean="0"/>
              <a:t> (</a:t>
            </a:r>
            <a:r>
              <a:rPr lang="pt-BR" dirty="0" err="1" smtClean="0"/>
              <a:t>larger</a:t>
            </a:r>
            <a:r>
              <a:rPr lang="pt-BR" dirty="0" smtClean="0"/>
              <a:t> </a:t>
            </a:r>
            <a:r>
              <a:rPr lang="pt-BR" dirty="0" err="1" smtClean="0"/>
              <a:t>views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separate</a:t>
            </a:r>
            <a:r>
              <a:rPr lang="pt-BR" dirty="0" smtClean="0"/>
              <a:t> </a:t>
            </a:r>
            <a:r>
              <a:rPr lang="pt-BR" dirty="0" err="1" smtClean="0"/>
              <a:t>channels</a:t>
            </a:r>
            <a:r>
              <a:rPr lang="pt-BR" dirty="0" smtClean="0"/>
              <a:t> are </a:t>
            </a:r>
            <a:r>
              <a:rPr lang="pt-BR" dirty="0" err="1" smtClean="0"/>
              <a:t>shown</a:t>
            </a:r>
            <a:r>
              <a:rPr lang="pt-BR" dirty="0" smtClean="0"/>
              <a:t> in </a:t>
            </a:r>
            <a:r>
              <a:rPr lang="pt-BR" dirty="0" err="1" smtClean="0"/>
              <a:t>Appendix</a:t>
            </a:r>
            <a:r>
              <a:rPr lang="pt-BR" dirty="0" smtClean="0"/>
              <a:t> </a:t>
            </a:r>
            <a:r>
              <a:rPr lang="pt-BR" dirty="0" err="1" smtClean="0"/>
              <a:t>Fig</a:t>
            </a:r>
            <a:r>
              <a:rPr lang="pt-BR" dirty="0" smtClean="0"/>
              <a:t> S2). </a:t>
            </a:r>
            <a:r>
              <a:rPr lang="pt-BR" dirty="0" err="1" smtClean="0"/>
              <a:t>Error</a:t>
            </a:r>
            <a:r>
              <a:rPr lang="pt-BR" dirty="0" smtClean="0"/>
              <a:t> </a:t>
            </a:r>
            <a:r>
              <a:rPr lang="pt-BR" dirty="0" err="1" smtClean="0"/>
              <a:t>bars</a:t>
            </a:r>
            <a:r>
              <a:rPr lang="pt-BR" dirty="0" smtClean="0"/>
              <a:t> </a:t>
            </a:r>
            <a:r>
              <a:rPr lang="pt-BR" dirty="0" err="1" smtClean="0"/>
              <a:t>indicate</a:t>
            </a:r>
            <a:r>
              <a:rPr lang="pt-BR" dirty="0" smtClean="0"/>
              <a:t> SEM </a:t>
            </a:r>
            <a:r>
              <a:rPr lang="pt-BR" dirty="0" err="1" smtClean="0"/>
              <a:t>from</a:t>
            </a:r>
            <a:r>
              <a:rPr lang="pt-BR" dirty="0" smtClean="0"/>
              <a:t> </a:t>
            </a:r>
            <a:r>
              <a:rPr lang="pt-BR" dirty="0" err="1" smtClean="0"/>
              <a:t>independent</a:t>
            </a:r>
            <a:r>
              <a:rPr lang="pt-BR" dirty="0" smtClean="0"/>
              <a:t> </a:t>
            </a:r>
            <a:r>
              <a:rPr lang="pt-BR" dirty="0" err="1" smtClean="0"/>
              <a:t>tumors</a:t>
            </a:r>
            <a:r>
              <a:rPr lang="pt-BR" dirty="0" smtClean="0"/>
              <a:t> (n ≥ 2). </a:t>
            </a:r>
            <a:r>
              <a:rPr lang="pt-BR" dirty="0" err="1" smtClean="0"/>
              <a:t>PARPi</a:t>
            </a:r>
            <a:r>
              <a:rPr lang="pt-BR" dirty="0" smtClean="0"/>
              <a:t> response </a:t>
            </a:r>
            <a:r>
              <a:rPr lang="pt-BR" dirty="0" err="1" smtClean="0"/>
              <a:t>is</a:t>
            </a:r>
            <a:r>
              <a:rPr lang="pt-BR" dirty="0" smtClean="0"/>
              <a:t> </a:t>
            </a:r>
            <a:r>
              <a:rPr lang="pt-BR" dirty="0" err="1" smtClean="0"/>
              <a:t>shown</a:t>
            </a:r>
            <a:r>
              <a:rPr lang="pt-BR" dirty="0" smtClean="0"/>
              <a:t> in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summary</a:t>
            </a:r>
            <a:r>
              <a:rPr lang="pt-BR" dirty="0" smtClean="0"/>
              <a:t> </a:t>
            </a:r>
            <a:r>
              <a:rPr lang="pt-BR" dirty="0" err="1" smtClean="0"/>
              <a:t>underneath</a:t>
            </a:r>
            <a:r>
              <a:rPr lang="pt-BR" dirty="0" smtClean="0"/>
              <a:t>: </a:t>
            </a:r>
            <a:r>
              <a:rPr lang="pt-BR" dirty="0" err="1" smtClean="0"/>
              <a:t>white</a:t>
            </a:r>
            <a:r>
              <a:rPr lang="pt-BR" dirty="0" smtClean="0"/>
              <a:t> box: PD; </a:t>
            </a:r>
            <a:r>
              <a:rPr lang="pt-BR" dirty="0" err="1" smtClean="0"/>
              <a:t>black</a:t>
            </a:r>
            <a:r>
              <a:rPr lang="pt-BR" dirty="0" smtClean="0"/>
              <a:t> box: PR/CR. </a:t>
            </a:r>
            <a:r>
              <a:rPr lang="pt-BR" dirty="0" err="1" smtClean="0"/>
              <a:t>Immunofluorescence</a:t>
            </a:r>
            <a:r>
              <a:rPr lang="pt-BR" dirty="0" smtClean="0"/>
              <a:t> </a:t>
            </a:r>
            <a:r>
              <a:rPr lang="pt-BR" dirty="0" err="1" smtClean="0"/>
              <a:t>staining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RAD51 </a:t>
            </a:r>
            <a:r>
              <a:rPr lang="pt-BR" dirty="0" err="1" smtClean="0"/>
              <a:t>foci</a:t>
            </a:r>
            <a:r>
              <a:rPr lang="pt-BR" dirty="0" smtClean="0"/>
              <a:t> in </a:t>
            </a:r>
            <a:r>
              <a:rPr lang="pt-BR" dirty="0" err="1" smtClean="0"/>
              <a:t>PARPi</a:t>
            </a:r>
            <a:r>
              <a:rPr lang="pt-BR" dirty="0" smtClean="0"/>
              <a:t>-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vehicle-treated</a:t>
            </a:r>
            <a:r>
              <a:rPr lang="pt-BR" dirty="0" smtClean="0"/>
              <a:t> PDX </a:t>
            </a:r>
            <a:r>
              <a:rPr lang="pt-BR" dirty="0" err="1" smtClean="0"/>
              <a:t>tumors</a:t>
            </a:r>
            <a:r>
              <a:rPr lang="pt-BR" dirty="0" smtClean="0"/>
              <a:t> </a:t>
            </a:r>
            <a:r>
              <a:rPr lang="pt-BR" dirty="0" err="1" smtClean="0"/>
              <a:t>is</a:t>
            </a:r>
            <a:r>
              <a:rPr lang="pt-BR" dirty="0" smtClean="0"/>
              <a:t> </a:t>
            </a:r>
            <a:r>
              <a:rPr lang="pt-BR" dirty="0" err="1" smtClean="0"/>
              <a:t>shown</a:t>
            </a:r>
            <a:r>
              <a:rPr lang="pt-BR" dirty="0" smtClean="0"/>
              <a:t>. </a:t>
            </a:r>
            <a:r>
              <a:rPr lang="pt-BR" dirty="0" err="1" smtClean="0"/>
              <a:t>Alterations</a:t>
            </a:r>
            <a:r>
              <a:rPr lang="pt-BR" dirty="0" smtClean="0"/>
              <a:t> in HRR-</a:t>
            </a:r>
            <a:r>
              <a:rPr lang="pt-BR" dirty="0" err="1" smtClean="0"/>
              <a:t>related</a:t>
            </a:r>
            <a:r>
              <a:rPr lang="pt-BR" dirty="0" smtClean="0"/>
              <a:t> genes are </a:t>
            </a:r>
            <a:r>
              <a:rPr lang="pt-BR" dirty="0" err="1" smtClean="0"/>
              <a:t>also</a:t>
            </a:r>
            <a:r>
              <a:rPr lang="pt-BR" dirty="0" smtClean="0"/>
              <a:t> </a:t>
            </a:r>
            <a:r>
              <a:rPr lang="pt-BR" dirty="0" err="1" smtClean="0"/>
              <a:t>summarized</a:t>
            </a:r>
            <a:r>
              <a:rPr lang="pt-BR" dirty="0" smtClean="0"/>
              <a:t>: hBRCA1: BRCA1 promoter </a:t>
            </a:r>
            <a:r>
              <a:rPr lang="pt-BR" dirty="0" err="1" smtClean="0"/>
              <a:t>hypermethylation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lack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BRCA1 </a:t>
            </a:r>
            <a:r>
              <a:rPr lang="pt-BR" dirty="0" err="1" smtClean="0"/>
              <a:t>expression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BRCA1 nuclear </a:t>
            </a:r>
            <a:r>
              <a:rPr lang="pt-BR" dirty="0" err="1" smtClean="0"/>
              <a:t>foci</a:t>
            </a:r>
            <a:r>
              <a:rPr lang="pt-BR" dirty="0" smtClean="0"/>
              <a:t> </a:t>
            </a:r>
            <a:r>
              <a:rPr lang="pt-BR" dirty="0" err="1" smtClean="0"/>
              <a:t>formation</a:t>
            </a:r>
            <a:r>
              <a:rPr lang="pt-BR" dirty="0" smtClean="0"/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46C89-4C1D-334F-957B-33CB3CEC8F1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788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915A8C-8ABE-4A50-953C-25FBEF89650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789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46C89-4C1D-334F-957B-33CB3CEC8F1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628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../customXml/item4.xml"/><Relationship Id="rId7" Type="http://schemas.openxmlformats.org/officeDocument/2006/relationships/image" Target="../media/image7.png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23F4DC-DC1C-716F-136D-12A370CE1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Q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NhFAAAAJgAAEAAAACYAAAAIAAAAPhAAAAAAAAA=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4" name="Espaço Reservado para Data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08C4-8AD3-24FE-9DC9-7CAB46876B29}" type="datetime1">
              <a:t>31/05/2024</a:t>
            </a:fld>
            <a:endParaRPr/>
          </a:p>
        </p:txBody>
      </p:sp>
      <p:sp>
        <p:nvSpPr>
          <p:cNvPr id="5" name="Espaço Reservado para Rodapé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6" name="Espaço Reservado para Número de Slide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771D-53D3-2481-9DC9-A5D439876BF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Q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EAQg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CsNQAAPwIAANhFAAAAJgAAEAAAACYAAAAIAAAAPxAAAAAAAAA="/>
              </a:ext>
            </a:extLst>
          </p:cNvSpPr>
          <p:nvPr>
            <p:ph type="title"/>
          </p:nvPr>
        </p:nvSpPr>
        <p:spPr>
          <a:xfrm>
            <a:off x="8724900" y="365125"/>
            <a:ext cx="2628900" cy="581215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Q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Lw0AAAAJgAAEAAAACYAAAAIAAAAPxAAAAAAAAA="/>
              </a:ext>
            </a:extLst>
          </p:cNvSpPr>
          <p:nvPr>
            <p:ph idx="1"/>
          </p:nvPr>
        </p:nvSpPr>
        <p:spPr>
          <a:xfrm>
            <a:off x="838200" y="365125"/>
            <a:ext cx="7734300" cy="581215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4" name="Espaço Reservado para Data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36C4-8AD3-24C0-9DC9-7C9578876B29}" type="datetime1">
              <a:t>31/05/2024</a:t>
            </a:fld>
            <a:endParaRPr/>
          </a:p>
        </p:txBody>
      </p:sp>
      <p:sp>
        <p:nvSpPr>
          <p:cNvPr id="5" name="Espaço Reservado para Rodapé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6" name="Espaço Reservado para Número de Slide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0FB1-FFD3-24F9-9DC9-09AC41876B5C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7A2D23-9305-EA4E-9217-B730CBE0D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18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51EEDD3-A877-CC4A-B958-D0627C23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35" y="372139"/>
            <a:ext cx="11474302" cy="75491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D1F2D2E-FFEA-3D4A-AEBA-F1767EE1D0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0063" y="1924051"/>
            <a:ext cx="11333974" cy="391322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20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47144F-E574-5D48-8245-4C591B8CE61B}"/>
              </a:ext>
            </a:extLst>
          </p:cNvPr>
          <p:cNvCxnSpPr>
            <a:cxnSpLocks/>
          </p:cNvCxnSpPr>
          <p:nvPr userDrawn="1"/>
        </p:nvCxnSpPr>
        <p:spPr>
          <a:xfrm>
            <a:off x="358849" y="1360967"/>
            <a:ext cx="11474302" cy="0"/>
          </a:xfrm>
          <a:prstGeom prst="line">
            <a:avLst/>
          </a:prstGeom>
          <a:ln w="34925" cap="rnd">
            <a:solidFill>
              <a:srgbClr val="F7AB2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55524635-7D9D-8042-BFA0-5AB5C9C20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6000"/>
          </a:blip>
          <a:stretch>
            <a:fillRect/>
          </a:stretch>
        </p:blipFill>
        <p:spPr>
          <a:xfrm rot="2411391">
            <a:off x="10178719" y="4728390"/>
            <a:ext cx="3111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4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5005" y="2748521"/>
            <a:ext cx="9144000" cy="16050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134"/>
              </a:lnSpc>
              <a:defRPr sz="6134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5" y="452432"/>
            <a:ext cx="5562475" cy="142399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451" y="6073277"/>
            <a:ext cx="817060" cy="64343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24" y="4749800"/>
            <a:ext cx="670796" cy="10858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5041665"/>
            <a:ext cx="900060" cy="29709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5477080"/>
            <a:ext cx="900060" cy="296937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9433" y="4999567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975951" y="5427942"/>
            <a:ext cx="7641167" cy="346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67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57622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6884" y="300292"/>
            <a:ext cx="10858233" cy="8107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134"/>
              </a:lnSpc>
              <a:defRPr sz="42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666750" y="2025445"/>
            <a:ext cx="10858500" cy="32841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4000"/>
              </a:lnSpc>
              <a:spcBef>
                <a:spcPts val="1600"/>
              </a:spcBef>
              <a:buNone/>
              <a:defRPr sz="3334">
                <a:solidFill>
                  <a:schemeClr val="bg1"/>
                </a:solidFill>
              </a:defRPr>
            </a:lvl1pPr>
            <a:lvl2pPr marL="457223" indent="0" algn="ctr">
              <a:buNone/>
              <a:defRPr>
                <a:solidFill>
                  <a:schemeClr val="bg1"/>
                </a:solidFill>
              </a:defRPr>
            </a:lvl2pPr>
            <a:lvl3pPr marL="914446" indent="0" algn="ctr">
              <a:buNone/>
              <a:defRPr>
                <a:solidFill>
                  <a:schemeClr val="bg1"/>
                </a:solidFill>
              </a:defRPr>
            </a:lvl3pPr>
            <a:lvl4pPr marL="1371669" indent="0" algn="ctr">
              <a:buNone/>
              <a:defRPr>
                <a:solidFill>
                  <a:schemeClr val="bg1"/>
                </a:solidFill>
              </a:defRPr>
            </a:lvl4pPr>
            <a:lvl5pPr marL="182889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646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551052" y="239331"/>
            <a:ext cx="2312213" cy="629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33" b="1" i="0">
                <a:solidFill>
                  <a:srgbClr val="83005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1772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pt-BR" smtClean="0"/>
              <a:pPr rtl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297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NhFAAAAJgAAEAAAACYAAAAIAAAAAAAAAAAAAAA=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4" name="Espaço Reservado para Data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V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7902-4CD3-248F-9DC9-BADA37876BEF}" type="datetime1">
              <a:t>31/05/2024</a:t>
            </a:fld>
            <a:endParaRPr/>
          </a:p>
        </p:txBody>
      </p:sp>
      <p:sp>
        <p:nvSpPr>
          <p:cNvPr id="5" name="Espaço Reservado para Rodapé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6" name="Espaço Reservado para Número de Slide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7722-6CD3-2481-9DC9-9AD439876BC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C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eBQAAhQoAAM5FAAARHAAAEAAAACYAAAAIAAAAvZAAAAAAAAA="/>
              </a:ext>
            </a:extLst>
          </p:cNvSpPr>
          <p:nvPr>
            <p:ph type="title"/>
          </p:nvPr>
        </p:nvSpPr>
        <p:spPr>
          <a:xfrm>
            <a:off x="831850" y="1710055"/>
            <a:ext cx="10515600" cy="2852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pt-br" sz="6000"/>
            </a:lvl1pPr>
            <a:lvl2pPr>
              <a:defRPr lang="pt-br"/>
            </a:lvl2pPr>
            <a:lvl3pPr>
              <a:defRPr lang="pt-br"/>
            </a:lvl3pPr>
            <a:lvl4pPr>
              <a:defRPr lang="pt-br"/>
            </a:lvl4pPr>
            <a:lvl5pPr>
              <a:defRPr lang="pt-br"/>
            </a:lvl5pPr>
            <a:lvl6pPr>
              <a:defRPr lang="pt-br"/>
            </a:lvl6pPr>
            <a:lvl7pPr>
              <a:defRPr lang="pt-br"/>
            </a:lvl7pPr>
            <a:lvl8pPr>
              <a:defRPr lang="pt-br"/>
            </a:lvl8pPr>
            <a:lvl9pPr>
              <a:defRPr lang="pt-br"/>
            </a:lvl9pPr>
          </a:lstStyle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eBQAAPBwAAM5FAAB2JQAAEAAAACYAAAAIAAAAAYAAAAAAAAA="/>
              </a:ext>
            </a:extLst>
          </p:cNvSpPr>
          <p:nvPr>
            <p:ph idx="1"/>
          </p:nvPr>
        </p:nvSpPr>
        <p:spPr>
          <a:xfrm>
            <a:off x="831850" y="4589780"/>
            <a:ext cx="10515600" cy="1499870"/>
          </a:xfrm>
        </p:spPr>
        <p:txBody>
          <a:bodyPr/>
          <a:lstStyle>
            <a:lvl1pPr marL="0" indent="0">
              <a:buNone/>
              <a:defRPr lang="pt-br" sz="2400">
                <a:solidFill>
                  <a:srgbClr val="8C8C8C"/>
                </a:solidFill>
              </a:defRPr>
            </a:lvl1pPr>
            <a:lvl2pPr marL="457200" indent="0">
              <a:buNone/>
              <a:defRPr lang="pt-br" sz="2000">
                <a:solidFill>
                  <a:srgbClr val="8C8C8C"/>
                </a:solidFill>
              </a:defRPr>
            </a:lvl2pPr>
            <a:lvl3pPr marL="914400" indent="0">
              <a:buNone/>
              <a:defRPr lang="pt-br" sz="1800">
                <a:solidFill>
                  <a:srgbClr val="8C8C8C"/>
                </a:solidFill>
              </a:defRPr>
            </a:lvl3pPr>
            <a:lvl4pPr marL="1371600" indent="0">
              <a:buNone/>
              <a:defRPr lang="pt-br" sz="1600">
                <a:solidFill>
                  <a:srgbClr val="8C8C8C"/>
                </a:solidFill>
              </a:defRPr>
            </a:lvl4pPr>
            <a:lvl5pPr marL="1828800" indent="0">
              <a:buNone/>
              <a:defRPr lang="pt-br" sz="1600">
                <a:solidFill>
                  <a:srgbClr val="8C8C8C"/>
                </a:solidFill>
              </a:defRPr>
            </a:lvl5pPr>
            <a:lvl6pPr marL="2286000" indent="0">
              <a:buNone/>
              <a:defRPr lang="pt-br" sz="1600">
                <a:solidFill>
                  <a:srgbClr val="8C8C8C"/>
                </a:solidFill>
              </a:defRPr>
            </a:lvl6pPr>
            <a:lvl7pPr marL="2743200" indent="0">
              <a:buNone/>
              <a:defRPr lang="pt-br" sz="1600">
                <a:solidFill>
                  <a:srgbClr val="8C8C8C"/>
                </a:solidFill>
              </a:defRPr>
            </a:lvl7pPr>
            <a:lvl8pPr marL="3200400" indent="0">
              <a:buNone/>
              <a:defRPr lang="pt-br" sz="1600">
                <a:solidFill>
                  <a:srgbClr val="8C8C8C"/>
                </a:solidFill>
              </a:defRPr>
            </a:lvl8pPr>
            <a:lvl9pPr marL="3657600" indent="0">
              <a:buNone/>
              <a:defRPr lang="pt-br" sz="1600">
                <a:solidFill>
                  <a:srgbClr val="8C8C8C"/>
                </a:solidFill>
              </a:defRPr>
            </a:lvl9pPr>
          </a:lstStyle>
          <a:p>
            <a:pPr>
              <a:defRPr lang="pt-br"/>
            </a:pPr>
            <a:r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0EE6-A8D3-24F8-9DC9-5EAD40876B0B}" type="datetime1">
              <a:t>31/05/2024</a:t>
            </a:fld>
            <a:endParaRPr/>
          </a:p>
        </p:txBody>
      </p:sp>
      <p:sp>
        <p:nvSpPr>
          <p:cNvPr id="5" name="Espaço Reservado para Rodapé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6" name="Espaço Reservado para Número de Slide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28BC-F2D3-24DE-9DC9-048B66876B51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QAZQ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OwsAAAglAAAAJgAAEAAAACYAAAAIAAAAAQAAAAAAAAA="/>
              </a:ext>
            </a:extLst>
          </p:cNvSpPr>
          <p:nvPr>
            <p:ph idx="1"/>
          </p:nvPr>
        </p:nvSpPr>
        <p:spPr>
          <a:xfrm>
            <a:off x="838200" y="1825625"/>
            <a:ext cx="5181600" cy="4351655"/>
          </a:xfrm>
        </p:spPr>
        <p:txBody>
          <a:bodyPr/>
          <a:lstStyle/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4" name="Espaço Reservado para Conteúd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OwsAANhFAAAAJgAAEAAAACYAAAAIAAAAAQAAAAAAAAA="/>
              </a:ext>
            </a:extLst>
          </p:cNvSpPr>
          <p:nvPr>
            <p:ph idx="2"/>
          </p:nvPr>
        </p:nvSpPr>
        <p:spPr>
          <a:xfrm>
            <a:off x="6172200" y="1825625"/>
            <a:ext cx="5181600" cy="4351655"/>
          </a:xfrm>
        </p:spPr>
        <p:txBody>
          <a:bodyPr/>
          <a:lstStyle/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5" name="Espaço Reservado para Data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7E0D-43D3-2488-9DC9-B5DD30876BE0}" type="datetime1">
              <a:t>31/05/2024</a:t>
            </a:fld>
            <a:endParaRPr/>
          </a:p>
        </p:txBody>
      </p:sp>
      <p:sp>
        <p:nvSpPr>
          <p:cNvPr id="6" name="Espaço Reservado para Rodapé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7" name="Espaço Reservado para Número de Slide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68FE-B0D3-249E-9DC9-46CB26876B13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PwIAANtFAABnCgAAEAAAACYAAAAIAAAAAQAAAAAAAAA="/>
              </a:ext>
            </a:extLst>
          </p:cNvSpPr>
          <p:nvPr>
            <p:ph type="title"/>
          </p:nvPr>
        </p:nvSpPr>
        <p:spPr>
          <a:xfrm>
            <a:off x="840105" y="365125"/>
            <a:ext cx="10515600" cy="1325880"/>
          </a:xfrm>
        </p:spPr>
        <p:txBody>
          <a:bodyPr/>
          <a:lstStyle/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C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WAoAAOUkAABpDwAAEAAAACYAAAAIAAAAvZAAAAAAAAA="/>
              </a:ext>
            </a:extLst>
          </p:cNvSpPr>
          <p:nvPr>
            <p:ph idx="1"/>
          </p:nvPr>
        </p:nvSpPr>
        <p:spPr>
          <a:xfrm>
            <a:off x="840105" y="1681480"/>
            <a:ext cx="5157470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pt-br" sz="2400" b="1"/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>
              <a:defRPr lang="pt-br"/>
            </a:pPr>
            <a:r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aQ8AAOUkAAAUJgAAEAAAACYAAAAIAAAAAQAAAAAAAAA="/>
              </a:ext>
            </a:extLst>
          </p:cNvSpPr>
          <p:nvPr>
            <p:ph idx="2"/>
          </p:nvPr>
        </p:nvSpPr>
        <p:spPr>
          <a:xfrm>
            <a:off x="840105" y="2505075"/>
            <a:ext cx="5157470" cy="3684905"/>
          </a:xfrm>
        </p:spPr>
        <p:txBody>
          <a:bodyPr/>
          <a:lstStyle/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5" name="Espaço Reservado para Texto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C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WAoAANtFAABpDwAAEAAAACYAAAAIAAAAvZAAAAAAAAA="/>
              </a:ext>
            </a:extLst>
          </p:cNvSpPr>
          <p:nvPr>
            <p:ph idx="3"/>
          </p:nvPr>
        </p:nvSpPr>
        <p:spPr>
          <a:xfrm>
            <a:off x="6172200" y="1681480"/>
            <a:ext cx="5183505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pt-br" sz="2400" b="1"/>
            </a:lvl1pPr>
            <a:lvl2pPr marL="457200" indent="0">
              <a:buNone/>
              <a:defRPr lang="pt-br" sz="2000" b="1"/>
            </a:lvl2pPr>
            <a:lvl3pPr marL="914400" indent="0">
              <a:buNone/>
              <a:defRPr lang="pt-br" sz="1800" b="1"/>
            </a:lvl3pPr>
            <a:lvl4pPr marL="1371600" indent="0">
              <a:buNone/>
              <a:defRPr lang="pt-br" sz="1600" b="1"/>
            </a:lvl4pPr>
            <a:lvl5pPr marL="1828800" indent="0">
              <a:buNone/>
              <a:defRPr lang="pt-br" sz="1600" b="1"/>
            </a:lvl5pPr>
            <a:lvl6pPr marL="2286000" indent="0">
              <a:buNone/>
              <a:defRPr lang="pt-br" sz="1600" b="1"/>
            </a:lvl6pPr>
            <a:lvl7pPr marL="2743200" indent="0">
              <a:buNone/>
              <a:defRPr lang="pt-br" sz="1600" b="1"/>
            </a:lvl7pPr>
            <a:lvl8pPr marL="3200400" indent="0">
              <a:buNone/>
              <a:defRPr lang="pt-br" sz="1600" b="1"/>
            </a:lvl8pPr>
            <a:lvl9pPr marL="3657600" indent="0">
              <a:buNone/>
              <a:defRPr lang="pt-br" sz="1600" b="1"/>
            </a:lvl9pPr>
          </a:lstStyle>
          <a:p>
            <a:pPr>
              <a:defRPr lang="pt-br"/>
            </a:pPr>
            <a:r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JQAAaQ8AANtFAAAUJgAAEAAAACYAAAAIAAAAAQAAAAAAAAA="/>
              </a:ext>
            </a:extLst>
          </p:cNvSpPr>
          <p:nvPr>
            <p:ph idx="4"/>
          </p:nvPr>
        </p:nvSpPr>
        <p:spPr>
          <a:xfrm>
            <a:off x="6172200" y="2505075"/>
            <a:ext cx="5183505" cy="3684905"/>
          </a:xfrm>
        </p:spPr>
        <p:txBody>
          <a:bodyPr/>
          <a:lstStyle/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7" name="Espaço Reservado para Data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0E4E-00D3-24F8-9DC9-F6AD40876BA3}" type="datetime1">
              <a:t>31/05/2024</a:t>
            </a:fld>
            <a:endParaRPr/>
          </a:p>
        </p:txBody>
      </p:sp>
      <p:sp>
        <p:nvSpPr>
          <p:cNvPr id="8" name="Espaço Reservado para Rodapé 7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9" name="Espaço Reservado para Número de Slide 8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5AFA-B4D3-24AC-9DC9-42F914876B17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PwIAANhFAABnCgAAEAAAACYAAAAIAAAAAAAAAAAAAAA=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234E-00D3-24D5-9DC9-F6806D876BA3}" type="datetime1">
              <a:t>31/05/2024</a:t>
            </a:fld>
            <a:endParaRPr/>
          </a:p>
        </p:txBody>
      </p:sp>
      <p:sp>
        <p:nvSpPr>
          <p:cNvPr id="4" name="Espaço Reservado para Rodapé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5" name="Espaço Reservado para Número de Slide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39B2-FCD3-24CF-9DC9-0A9A77876B5F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3A35-7BD3-24CC-9DC9-8D9974876BD8}" type="datetime1">
              <a:t>31/05/2024</a:t>
            </a:fld>
            <a:endParaRPr/>
          </a:p>
        </p:txBody>
      </p:sp>
      <p:sp>
        <p:nvSpPr>
          <p:cNvPr id="3" name="Espaço Reservado para Rodapé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wd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4" name="Espaço Reservado para Número de Slide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2C05-4BD3-24DA-9DC9-BD8F62876BE8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C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0AIAAFsdAACoDAAAEAAAACYAAAAIAAAAvZAAAAAAAAA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pt-br" sz="3200"/>
            </a:lvl1pPr>
            <a:lvl2pPr>
              <a:defRPr lang="pt-br"/>
            </a:lvl2pPr>
            <a:lvl3pPr>
              <a:defRPr lang="pt-br"/>
            </a:lvl3pPr>
            <a:lvl4pPr>
              <a:defRPr lang="pt-br"/>
            </a:lvl4pPr>
            <a:lvl5pPr>
              <a:defRPr lang="pt-br"/>
            </a:lvl5pPr>
            <a:lvl6pPr>
              <a:defRPr lang="pt-br"/>
            </a:lvl6pPr>
            <a:lvl7pPr>
              <a:defRPr lang="pt-br"/>
            </a:lvl7pPr>
            <a:lvl8pPr>
              <a:defRPr lang="pt-br"/>
            </a:lvl8pPr>
            <a:lvl9pPr>
              <a:defRPr lang="pt-br"/>
            </a:lvl9pPr>
          </a:lstStyle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gEjAk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jHwAAEwYAANtFAAAOJAAAEAAAACYAAAAIAAAAAYAAAAAAAAA="/>
              </a:ext>
            </a:extLst>
          </p:cNvSpPr>
          <p:nvPr>
            <p:ph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>
              <a:defRPr lang="pt-br" sz="3200"/>
            </a:lvl1pPr>
            <a:lvl2pPr>
              <a:defRPr lang="pt-br" sz="2800"/>
            </a:lvl2pPr>
            <a:lvl3pPr>
              <a:defRPr lang="pt-br" sz="2400"/>
            </a:lvl3pPr>
            <a:lvl4pPr>
              <a:defRPr lang="pt-br" sz="2000"/>
            </a:lvl4pPr>
            <a:lvl5pPr>
              <a:defRPr lang="pt-br" sz="2000"/>
            </a:lvl5pPr>
            <a:lvl6pPr>
              <a:defRPr lang="pt-br" sz="2000"/>
            </a:lvl6pPr>
            <a:lvl7pPr>
              <a:defRPr lang="pt-br" sz="2000"/>
            </a:lvl7pPr>
            <a:lvl8pPr>
              <a:defRPr lang="pt-br" sz="2000"/>
            </a:lvl8pPr>
            <a:lvl9pPr>
              <a:defRPr lang="pt-br" sz="2000"/>
            </a:lvl9pPr>
          </a:lstStyle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4" name="Espaço Reservado para Tex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SddA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qAwAAFsdAAAbJAAAEAAAACYAAAAIAAAAAYAAAAAAAAA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pt-br" sz="1600"/>
            </a:lvl1pPr>
            <a:lvl2pPr marL="457200" indent="0">
              <a:buNone/>
              <a:defRPr lang="pt-br" sz="1400"/>
            </a:lvl2pPr>
            <a:lvl3pPr marL="914400" indent="0">
              <a:buNone/>
              <a:defRPr lang="pt-br" sz="1200"/>
            </a:lvl3pPr>
            <a:lvl4pPr marL="1371600" indent="0">
              <a:buNone/>
              <a:defRPr lang="pt-br" sz="1000"/>
            </a:lvl4pPr>
            <a:lvl5pPr marL="1828800" indent="0">
              <a:buNone/>
              <a:defRPr lang="pt-br" sz="1000"/>
            </a:lvl5pPr>
            <a:lvl6pPr marL="2286000" indent="0">
              <a:buNone/>
              <a:defRPr lang="pt-br" sz="1000"/>
            </a:lvl6pPr>
            <a:lvl7pPr marL="2743200" indent="0">
              <a:buNone/>
              <a:defRPr lang="pt-br" sz="1000"/>
            </a:lvl7pPr>
            <a:lvl8pPr marL="3200400" indent="0">
              <a:buNone/>
              <a:defRPr lang="pt-br" sz="1000"/>
            </a:lvl8pPr>
            <a:lvl9pPr marL="3657600" indent="0">
              <a:buNone/>
              <a:defRPr lang="pt-br" sz="1000"/>
            </a:lvl9pPr>
          </a:lstStyle>
          <a:p>
            <a:pPr>
              <a:defRPr lang="pt-br"/>
            </a:pPr>
            <a:r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0368-26D3-24F5-9DC9-D0A04D876B85}" type="datetime1">
              <a:t>31/05/2024</a:t>
            </a:fld>
            <a:endParaRPr/>
          </a:p>
        </p:txBody>
      </p:sp>
      <p:sp>
        <p:nvSpPr>
          <p:cNvPr id="6" name="Espaço Reservado para Rodapé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7" name="Espaço Reservado para Número de Slide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328D-C3D3-24C4-9DC9-35917C876B60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C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gKngk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0AIAAFsdAACoDAAAEAAAACYAAAAIAAAAvZAAAAAAAAA=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pt-br" sz="3200"/>
            </a:lvl1pPr>
            <a:lvl2pPr>
              <a:defRPr lang="pt-br"/>
            </a:lvl2pPr>
            <a:lvl3pPr>
              <a:defRPr lang="pt-br"/>
            </a:lvl3pPr>
            <a:lvl4pPr>
              <a:defRPr lang="pt-br"/>
            </a:lvl4pPr>
            <a:lvl5pPr>
              <a:defRPr lang="pt-br"/>
            </a:lvl5pPr>
            <a:lvl6pPr>
              <a:defRPr lang="pt-br"/>
            </a:lvl6pPr>
            <a:lvl7pPr>
              <a:defRPr lang="pt-br"/>
            </a:lvl7pPr>
            <a:lvl8pPr>
              <a:defRPr lang="pt-br"/>
            </a:lvl8pPr>
            <a:lvl9pPr>
              <a:defRPr lang="pt-br"/>
            </a:lvl9pPr>
          </a:lstStyle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QIfg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jHwAAEwYAANtFAAAOJAAAEAAAACYAAAAIAAAAAYAAAAAAAAA="/>
              </a:ext>
            </a:extLst>
          </p:cNvSpPr>
          <p:nvPr>
            <p:ph type="pic"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 marL="0" indent="0">
              <a:buNone/>
              <a:defRPr lang="pt-br" sz="3200"/>
            </a:lvl1pPr>
            <a:lvl2pPr marL="457200" indent="0">
              <a:buNone/>
              <a:defRPr lang="pt-br" sz="2800"/>
            </a:lvl2pPr>
            <a:lvl3pPr marL="914400" indent="0">
              <a:buNone/>
              <a:defRPr lang="pt-br" sz="2400"/>
            </a:lvl3pPr>
            <a:lvl4pPr marL="1371600" indent="0">
              <a:buNone/>
              <a:defRPr lang="pt-br" sz="2000"/>
            </a:lvl4pPr>
            <a:lvl5pPr marL="1828800" indent="0">
              <a:buNone/>
              <a:defRPr lang="pt-br" sz="2000"/>
            </a:lvl5pPr>
            <a:lvl6pPr marL="2286000" indent="0">
              <a:buNone/>
              <a:defRPr lang="pt-br" sz="2000"/>
            </a:lvl6pPr>
            <a:lvl7pPr marL="2743200" indent="0">
              <a:buNone/>
              <a:defRPr lang="pt-br" sz="2000"/>
            </a:lvl7pPr>
            <a:lvl8pPr marL="3200400" indent="0">
              <a:buNone/>
              <a:defRPr lang="pt-br" sz="2000"/>
            </a:lvl8pPr>
            <a:lvl9pPr marL="3657600" indent="0">
              <a:buNone/>
              <a:defRPr lang="pt-br" sz="2000"/>
            </a:lvl9pPr>
          </a:lstStyle>
          <a:p>
            <a:pPr>
              <a:defRPr lang="pt-br"/>
            </a:pPr>
            <a:endParaRPr/>
          </a:p>
        </p:txBody>
      </p:sp>
      <p:sp>
        <p:nvSpPr>
          <p:cNvPr id="4" name="Espaço Reservado para Texto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rBQAAqAwAAFsdAAAbJAAAEAAAACYAAAAIAAAAAYAAAAAAAAA=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pt-br" sz="1600"/>
            </a:lvl1pPr>
            <a:lvl2pPr marL="457200" indent="0">
              <a:buNone/>
              <a:defRPr lang="pt-br" sz="1400"/>
            </a:lvl2pPr>
            <a:lvl3pPr marL="914400" indent="0">
              <a:buNone/>
              <a:defRPr lang="pt-br" sz="1200"/>
            </a:lvl3pPr>
            <a:lvl4pPr marL="1371600" indent="0">
              <a:buNone/>
              <a:defRPr lang="pt-br" sz="1000"/>
            </a:lvl4pPr>
            <a:lvl5pPr marL="1828800" indent="0">
              <a:buNone/>
              <a:defRPr lang="pt-br" sz="1000"/>
            </a:lvl5pPr>
            <a:lvl6pPr marL="2286000" indent="0">
              <a:buNone/>
              <a:defRPr lang="pt-br" sz="1000"/>
            </a:lvl6pPr>
            <a:lvl7pPr marL="2743200" indent="0">
              <a:buNone/>
              <a:defRPr lang="pt-br" sz="1000"/>
            </a:lvl7pPr>
            <a:lvl8pPr marL="3200400" indent="0">
              <a:buNone/>
              <a:defRPr lang="pt-br" sz="1000"/>
            </a:lvl8pPr>
            <a:lvl9pPr marL="3657600" indent="0">
              <a:buNone/>
              <a:defRPr lang="pt-br" sz="1000"/>
            </a:lvl9pPr>
          </a:lstStyle>
          <a:p>
            <a:pPr>
              <a:defRPr lang="pt-br"/>
            </a:pPr>
            <a:r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NI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oBQAAGicAAAgWAABZKQAAEAAAACYAAAAIAAAAAAAAAAAAAAA=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pt-br"/>
            </a:pPr>
            <a:fld id="{3E716E66-28D3-2498-9DC9-DECD20876B8B}" type="datetime1">
              <a:t>31/05/2024</a:t>
            </a:fld>
            <a:endParaRPr/>
          </a:p>
        </p:txBody>
      </p:sp>
      <p:sp>
        <p:nvSpPr>
          <p:cNvPr id="6" name="Espaço Reservado para Rodapé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dpjXY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YGAAAGicAACgyAABZKQAAEAAAACYAAAAIAAAAAAAAAAAAAAA=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pt-br"/>
            </a:pPr>
            <a:endParaRPr/>
          </a:p>
        </p:txBody>
      </p:sp>
      <p:sp>
        <p:nvSpPr>
          <p:cNvPr id="7" name="Espaço Reservado para Número de Slide 6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DJdA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4NAAAGicAANhFAABZKQAAEAAAACYAAAAIAAAAAAAAAAAAAAA=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pt-br"/>
            </a:pPr>
            <a:fld id="{3E712F88-C6D3-24D9-9DC9-308C61876B65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PwIAANhFAABnCgAAEAAAACYAAAAIAAAAvx8AAAAAAAA=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pt-br"/>
            </a:pPr>
            <a:r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OwsAANhFAAAAJgAAEAAAACYAAAAIAAAAvx8AAAAAAAA=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pt-br"/>
            </a:pPr>
            <a:r>
              <a:t>Clique para editar o texto mestre</a:t>
            </a:r>
          </a:p>
          <a:p>
            <a:pPr lvl="1">
              <a:defRPr lang="pt-br"/>
            </a:pPr>
            <a:r>
              <a:t>Segundo nível</a:t>
            </a:r>
          </a:p>
          <a:p>
            <a:pPr lvl="2">
              <a:defRPr lang="pt-br"/>
            </a:pPr>
            <a:r>
              <a:t>Terceiro nível</a:t>
            </a:r>
          </a:p>
          <a:p>
            <a:pPr lvl="3">
              <a:defRPr lang="pt-br"/>
            </a:pPr>
            <a:r>
              <a:t>Quarto nível</a:t>
            </a:r>
          </a:p>
          <a:p>
            <a:pPr lvl="4">
              <a:defRPr lang="pt-br"/>
            </a:pPr>
            <a:r>
              <a:t>Quinto nível</a:t>
            </a:r>
          </a:p>
        </p:txBody>
      </p:sp>
      <p:sp>
        <p:nvSpPr>
          <p:cNvPr id="4" name="Espaço Reservado para Data 3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EAAAACYAAAAIAAAAv58AAAAAAAA=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pt-br" sz="1200">
                <a:solidFill>
                  <a:srgbClr val="8C8C8C"/>
                </a:solidFill>
              </a:defRPr>
            </a:lvl1pPr>
            <a:lvl2pPr>
              <a:defRPr lang="pt-br"/>
            </a:lvl2pPr>
            <a:lvl3pPr>
              <a:defRPr lang="pt-br"/>
            </a:lvl3pPr>
            <a:lvl4pPr>
              <a:defRPr lang="pt-br"/>
            </a:lvl4pPr>
            <a:lvl5pPr>
              <a:defRPr lang="pt-br"/>
            </a:lvl5pPr>
            <a:lvl6pPr>
              <a:defRPr lang="pt-br"/>
            </a:lvl6pPr>
            <a:lvl7pPr>
              <a:defRPr lang="pt-br"/>
            </a:lvl7pPr>
            <a:lvl8pPr>
              <a:defRPr lang="pt-br"/>
            </a:lvl8pPr>
            <a:lvl9pPr>
              <a:defRPr lang="pt-br"/>
            </a:lvl9pPr>
          </a:lstStyle>
          <a:p>
            <a:pPr>
              <a:defRPr lang="pt-br"/>
            </a:pPr>
            <a:fld id="{3E71489C-D2D3-24BE-9DC9-24EB06876B71}" type="datetime1">
              <a:t>31/05/2024</a:t>
            </a:fld>
            <a:endParaRPr/>
          </a:p>
        </p:txBody>
      </p:sp>
      <p:sp>
        <p:nvSpPr>
          <p:cNvPr id="5" name="Espaço Reservado para Rodapé 4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EAAAACYAAAAIAAAAv58AAAAAAAA=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pt-br" sz="1200">
                <a:solidFill>
                  <a:srgbClr val="8C8C8C"/>
                </a:solidFill>
              </a:defRPr>
            </a:lvl1pPr>
            <a:lvl2pPr>
              <a:defRPr lang="pt-br"/>
            </a:lvl2pPr>
            <a:lvl3pPr>
              <a:defRPr lang="pt-br"/>
            </a:lvl3pPr>
            <a:lvl4pPr>
              <a:defRPr lang="pt-br"/>
            </a:lvl4pPr>
            <a:lvl5pPr>
              <a:defRPr lang="pt-br"/>
            </a:lvl5pPr>
            <a:lvl6pPr>
              <a:defRPr lang="pt-br"/>
            </a:lvl6pPr>
            <a:lvl7pPr>
              <a:defRPr lang="pt-br"/>
            </a:lvl7pPr>
            <a:lvl8pPr>
              <a:defRPr lang="pt-br"/>
            </a:lvl8pPr>
            <a:lvl9pPr>
              <a:defRPr lang="pt-br"/>
            </a:lvl9pPr>
          </a:lstStyle>
          <a:p>
            <a:pPr>
              <a:defRPr lang="pt-br"/>
            </a:pPr>
            <a:endParaRPr/>
          </a:p>
        </p:txBody>
      </p:sp>
      <p:sp>
        <p:nvSpPr>
          <p:cNvPr id="6" name="Espaço Reservado para Número de Slide 5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ClQQYB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EAAAACYAAAAIAAAAv58AAAAAAAA=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pt-br" sz="1200">
                <a:solidFill>
                  <a:srgbClr val="8C8C8C"/>
                </a:solidFill>
              </a:defRPr>
            </a:lvl1pPr>
            <a:lvl2pPr>
              <a:defRPr lang="pt-br"/>
            </a:lvl2pPr>
            <a:lvl3pPr>
              <a:defRPr lang="pt-br"/>
            </a:lvl3pPr>
            <a:lvl4pPr>
              <a:defRPr lang="pt-br"/>
            </a:lvl4pPr>
            <a:lvl5pPr>
              <a:defRPr lang="pt-br"/>
            </a:lvl5pPr>
            <a:lvl6pPr>
              <a:defRPr lang="pt-br"/>
            </a:lvl6pPr>
            <a:lvl7pPr>
              <a:defRPr lang="pt-br"/>
            </a:lvl7pPr>
            <a:lvl8pPr>
              <a:defRPr lang="pt-br"/>
            </a:lvl8pPr>
            <a:lvl9pPr>
              <a:defRPr lang="pt-br"/>
            </a:lvl9pPr>
          </a:lstStyle>
          <a:p>
            <a:pPr>
              <a:defRPr lang="pt-br"/>
            </a:pPr>
            <a:fld id="{3E71530A-44D3-24A5-9DC9-B2F01D876BE7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pt-br" sz="4400" b="0" i="0" u="none" strike="noStrike" kern="1" spc="0" baseline="0">
          <a:solidFill>
            <a:schemeClr val="tx1"/>
          </a:solidFill>
          <a:effectLst/>
          <a:latin typeface="Calibri Light" pitchFamily="2" charset="0"/>
          <a:ea typeface="Calibri Light" pitchFamily="2" charset="0"/>
          <a:cs typeface="Calibri Light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2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24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20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0"/>
        <a:buChar char="•"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1800" b="0" i="0" u="none" strike="noStrike" kern="1" spc="0" baseline="0">
          <a:solidFill>
            <a:schemeClr val="tx1"/>
          </a:solidFill>
          <a:effectLst/>
          <a:latin typeface="Calibri" pitchFamily="2" charset="0"/>
          <a:ea typeface="Calibri" pitchFamily="2" charset="0"/>
          <a:cs typeface="Calibri" pitchFamily="2" charset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91.svg"/><Relationship Id="rId10" Type="http://schemas.openxmlformats.org/officeDocument/2006/relationships/image" Target="../media/image26.png"/><Relationship Id="rId9" Type="http://schemas.openxmlformats.org/officeDocument/2006/relationships/image" Target="../media/image8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5.xml"/><Relationship Id="rId1" Type="http://schemas.openxmlformats.org/officeDocument/2006/relationships/customXml" Target="../../customXml/item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2.xml"/><Relationship Id="rId4" Type="http://schemas.openxmlformats.org/officeDocument/2006/relationships/image" Target="../media/image6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7.png"/><Relationship Id="rId7" Type="http://schemas.openxmlformats.org/officeDocument/2006/relationships/image" Target="../media/image15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11" Type="http://schemas.openxmlformats.org/officeDocument/2006/relationships/image" Target="../media/image159.svg"/><Relationship Id="rId5" Type="http://schemas.openxmlformats.org/officeDocument/2006/relationships/image" Target="../media/image64.svg"/><Relationship Id="rId10" Type="http://schemas.openxmlformats.org/officeDocument/2006/relationships/image" Target="../media/image60.png"/><Relationship Id="rId9" Type="http://schemas.openxmlformats.org/officeDocument/2006/relationships/image" Target="../media/image15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mailto:Cristovam.neto@altadiagnosticos.com.br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22662" y="2698854"/>
            <a:ext cx="9239461" cy="1017321"/>
          </a:xfrm>
        </p:spPr>
        <p:txBody>
          <a:bodyPr/>
          <a:lstStyle/>
          <a:p>
            <a:r>
              <a:rPr lang="pt-BR" sz="2933" b="1" dirty="0"/>
              <a:t>Defeitos na via da recombinação homóloga (BRCA1/2, HRR e HRD): quando, onde e como testar</a:t>
            </a:r>
            <a:endParaRPr lang="pt-BR" sz="16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smtClean="0"/>
              <a:t>Cristovam Scapulatempo Neto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 smtClean="0"/>
              <a:t>Diretor médico de patologia e genômica DASA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05" y="2278622"/>
            <a:ext cx="2347595" cy="21715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75005" y="4459410"/>
            <a:ext cx="2347595" cy="21715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2226" y="5514351"/>
            <a:ext cx="2116680" cy="124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0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0;g14de1185f82_0_71">
            <a:extLst>
              <a:ext uri="{FF2B5EF4-FFF2-40B4-BE49-F238E27FC236}">
                <a16:creationId xmlns:a16="http://schemas.microsoft.com/office/drawing/2014/main" id="{7845205E-82AF-47E3-4E5C-FAD7106B3E1B}"/>
              </a:ext>
            </a:extLst>
          </p:cNvPr>
          <p:cNvSpPr txBox="1"/>
          <p:nvPr/>
        </p:nvSpPr>
        <p:spPr>
          <a:xfrm>
            <a:off x="942549" y="282502"/>
            <a:ext cx="564228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903F99"/>
                </a:solidFill>
                <a:effectLst/>
                <a:uLnTx/>
                <a:uFillTx/>
                <a:latin typeface="Aleo"/>
                <a:ea typeface="Aleo"/>
                <a:cs typeface="Aleo"/>
                <a:sym typeface="Aleo"/>
              </a:rPr>
              <a:t>Por que testar HRD? </a:t>
            </a:r>
          </a:p>
        </p:txBody>
      </p:sp>
      <p:sp>
        <p:nvSpPr>
          <p:cNvPr id="10" name="Google Shape;203;g14de1185f82_0_229">
            <a:extLst>
              <a:ext uri="{FF2B5EF4-FFF2-40B4-BE49-F238E27FC236}">
                <a16:creationId xmlns:a16="http://schemas.microsoft.com/office/drawing/2014/main" id="{5A8E74E0-5EC9-4746-A83A-8E966D179ABF}"/>
              </a:ext>
            </a:extLst>
          </p:cNvPr>
          <p:cNvSpPr txBox="1"/>
          <p:nvPr/>
        </p:nvSpPr>
        <p:spPr>
          <a:xfrm>
            <a:off x="1207681" y="1546943"/>
            <a:ext cx="834615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O teste de HRD identifica ~ 1 em cada 2 mulheres com câncer de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Lora"/>
                <a:ea typeface="Lora"/>
                <a:cs typeface="Lora"/>
                <a:sym typeface="Lora"/>
              </a:rPr>
              <a:t>ovário avançado que poderia se beneficiar de terapias específicas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BD3E880E-AD0C-4C82-B53B-A1095CA90C25}"/>
              </a:ext>
            </a:extLst>
          </p:cNvPr>
          <p:cNvGrpSpPr/>
          <p:nvPr/>
        </p:nvGrpSpPr>
        <p:grpSpPr>
          <a:xfrm>
            <a:off x="942549" y="2400576"/>
            <a:ext cx="9551759" cy="3278864"/>
            <a:chOff x="519699" y="1181376"/>
            <a:chExt cx="7994601" cy="2976663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A3B1C428-A1BE-4139-BFC8-95721EB9B3BD}"/>
                </a:ext>
              </a:extLst>
            </p:cNvPr>
            <p:cNvGrpSpPr/>
            <p:nvPr/>
          </p:nvGrpSpPr>
          <p:grpSpPr>
            <a:xfrm>
              <a:off x="519699" y="1181376"/>
              <a:ext cx="7994601" cy="2976663"/>
              <a:chOff x="519699" y="1181376"/>
              <a:chExt cx="7994601" cy="2976663"/>
            </a:xfrm>
          </p:grpSpPr>
          <p:sp>
            <p:nvSpPr>
              <p:cNvPr id="14" name="Retângulo: Cantos Arredondados 5">
                <a:extLst>
                  <a:ext uri="{FF2B5EF4-FFF2-40B4-BE49-F238E27FC236}">
                    <a16:creationId xmlns:a16="http://schemas.microsoft.com/office/drawing/2014/main" id="{73F8B1E4-F1ED-4F99-B933-DB65AF2E8E9D}"/>
                  </a:ext>
                </a:extLst>
              </p:cNvPr>
              <p:cNvSpPr/>
              <p:nvPr/>
            </p:nvSpPr>
            <p:spPr>
              <a:xfrm>
                <a:off x="8098590" y="1181376"/>
                <a:ext cx="415710" cy="690951"/>
              </a:xfrm>
              <a:prstGeom prst="roundRect">
                <a:avLst>
                  <a:gd name="adj" fmla="val 38434"/>
                </a:avLst>
              </a:prstGeom>
              <a:solidFill>
                <a:srgbClr val="4FAE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35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5" name="Agrupar 14">
                <a:extLst>
                  <a:ext uri="{FF2B5EF4-FFF2-40B4-BE49-F238E27FC236}">
                    <a16:creationId xmlns:a16="http://schemas.microsoft.com/office/drawing/2014/main" id="{D6FA9571-146C-493D-B881-A058155D880A}"/>
                  </a:ext>
                </a:extLst>
              </p:cNvPr>
              <p:cNvGrpSpPr/>
              <p:nvPr/>
            </p:nvGrpSpPr>
            <p:grpSpPr>
              <a:xfrm>
                <a:off x="519699" y="1181376"/>
                <a:ext cx="7845225" cy="2976663"/>
                <a:chOff x="519699" y="1207688"/>
                <a:chExt cx="7845225" cy="2976663"/>
              </a:xfrm>
            </p:grpSpPr>
            <p:cxnSp>
              <p:nvCxnSpPr>
                <p:cNvPr id="16" name="Straight Connector 11">
                  <a:extLst>
                    <a:ext uri="{FF2B5EF4-FFF2-40B4-BE49-F238E27FC236}">
                      <a16:creationId xmlns:a16="http://schemas.microsoft.com/office/drawing/2014/main" id="{BB5101DD-4294-4573-9C5F-971C6CB614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18695" y="1207688"/>
                  <a:ext cx="0" cy="297666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2">
                  <a:extLst>
                    <a:ext uri="{FF2B5EF4-FFF2-40B4-BE49-F238E27FC236}">
                      <a16:creationId xmlns:a16="http://schemas.microsoft.com/office/drawing/2014/main" id="{8B049ABA-1C23-4823-884F-26D9C0EA44F1}"/>
                    </a:ext>
                  </a:extLst>
                </p:cNvPr>
                <p:cNvSpPr/>
                <p:nvPr/>
              </p:nvSpPr>
              <p:spPr>
                <a:xfrm>
                  <a:off x="1621615" y="1207688"/>
                  <a:ext cx="6743309" cy="690951"/>
                </a:xfrm>
                <a:prstGeom prst="rect">
                  <a:avLst/>
                </a:prstGeom>
                <a:solidFill>
                  <a:srgbClr val="4FAEB6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18" name="Graphic 14" descr="Woman">
                  <a:extLst>
                    <a:ext uri="{FF2B5EF4-FFF2-40B4-BE49-F238E27FC236}">
                      <a16:creationId xmlns:a16="http://schemas.microsoft.com/office/drawing/2014/main" id="{A7898A13-7CB3-4E58-BC72-7EA0AACCD7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1094" y="1304723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19" name="Graphic 52" descr="Woman">
                  <a:extLst>
                    <a:ext uri="{FF2B5EF4-FFF2-40B4-BE49-F238E27FC236}">
                      <a16:creationId xmlns:a16="http://schemas.microsoft.com/office/drawing/2014/main" id="{7FF25055-A5CE-49DC-A3CE-9D54C9AEDA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40858" y="1300928"/>
                  <a:ext cx="376310" cy="400161"/>
                </a:xfrm>
                <a:prstGeom prst="rect">
                  <a:avLst/>
                </a:prstGeom>
              </p:spPr>
            </p:pic>
            <p:sp>
              <p:nvSpPr>
                <p:cNvPr id="20" name="TextBox 23">
                  <a:extLst>
                    <a:ext uri="{FF2B5EF4-FFF2-40B4-BE49-F238E27FC236}">
                      <a16:creationId xmlns:a16="http://schemas.microsoft.com/office/drawing/2014/main" id="{04BB573E-D096-4398-9659-47EB3FB470CE}"/>
                    </a:ext>
                  </a:extLst>
                </p:cNvPr>
                <p:cNvSpPr txBox="1"/>
                <p:nvPr/>
              </p:nvSpPr>
              <p:spPr>
                <a:xfrm>
                  <a:off x="1824426" y="3634146"/>
                  <a:ext cx="113841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BRCA 1/26</a:t>
                  </a:r>
                </a:p>
              </p:txBody>
            </p:sp>
            <p:sp>
              <p:nvSpPr>
                <p:cNvPr id="28" name="TextBox 54">
                  <a:extLst>
                    <a:ext uri="{FF2B5EF4-FFF2-40B4-BE49-F238E27FC236}">
                      <a16:creationId xmlns:a16="http://schemas.microsoft.com/office/drawing/2014/main" id="{8C936EA5-D4A3-4B60-B0EA-84C8E2244154}"/>
                    </a:ext>
                  </a:extLst>
                </p:cNvPr>
                <p:cNvSpPr txBox="1"/>
                <p:nvPr/>
              </p:nvSpPr>
              <p:spPr>
                <a:xfrm>
                  <a:off x="1772674" y="2079006"/>
                  <a:ext cx="1471638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 err="1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Painel</a:t>
                  </a: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 </a:t>
                  </a:r>
                  <a:r>
                    <a:rPr kumimoji="0" lang="en-US" sz="900" b="0" i="0" u="none" strike="noStrike" kern="0" cap="none" spc="0" normalizeH="0" baseline="0" noProof="0" dirty="0" err="1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HRRc</a:t>
                  </a: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 </a:t>
                  </a:r>
                </a:p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(BRCA 1/2 + outros genes HRR)</a:t>
                  </a:r>
                </a:p>
              </p:txBody>
            </p:sp>
            <p:sp>
              <p:nvSpPr>
                <p:cNvPr id="29" name="TextBox 55">
                  <a:extLst>
                    <a:ext uri="{FF2B5EF4-FFF2-40B4-BE49-F238E27FC236}">
                      <a16:creationId xmlns:a16="http://schemas.microsoft.com/office/drawing/2014/main" id="{803DFBC4-6DA9-483B-99DB-6E7E238CB52B}"/>
                    </a:ext>
                  </a:extLst>
                </p:cNvPr>
                <p:cNvSpPr txBox="1"/>
                <p:nvPr/>
              </p:nvSpPr>
              <p:spPr>
                <a:xfrm>
                  <a:off x="1793653" y="2933707"/>
                  <a:ext cx="12893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BRCA 1/21,6</a:t>
                  </a:r>
                </a:p>
              </p:txBody>
            </p:sp>
            <p:sp>
              <p:nvSpPr>
                <p:cNvPr id="30" name="TextBox 56">
                  <a:extLst>
                    <a:ext uri="{FF2B5EF4-FFF2-40B4-BE49-F238E27FC236}">
                      <a16:creationId xmlns:a16="http://schemas.microsoft.com/office/drawing/2014/main" id="{738E4208-1E0C-499D-96FB-69A2557F68F4}"/>
                    </a:ext>
                  </a:extLst>
                </p:cNvPr>
                <p:cNvSpPr txBox="1"/>
                <p:nvPr/>
              </p:nvSpPr>
              <p:spPr>
                <a:xfrm>
                  <a:off x="1748219" y="1293398"/>
                  <a:ext cx="1439615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FFFFFF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Teste HRD (</a:t>
                  </a:r>
                  <a:r>
                    <a:rPr kumimoji="0" lang="en-US" sz="900" b="0" i="0" u="none" strike="noStrike" kern="0" cap="none" spc="0" normalizeH="0" baseline="0" noProof="0" dirty="0" err="1">
                      <a:ln w="0"/>
                      <a:solidFill>
                        <a:srgbClr val="FFFFFF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instabilidade</a:t>
                  </a: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FFFFFF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 </a:t>
                  </a:r>
                  <a:r>
                    <a:rPr kumimoji="0" lang="en-US" sz="900" b="0" i="0" u="none" strike="noStrike" kern="0" cap="none" spc="0" normalizeH="0" baseline="0" noProof="0" dirty="0" err="1">
                      <a:ln w="0"/>
                      <a:solidFill>
                        <a:srgbClr val="FFFFFF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genômica</a:t>
                  </a: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FFFFFF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 + BRCA 1/2) </a:t>
                  </a:r>
                </a:p>
              </p:txBody>
            </p:sp>
            <p:pic>
              <p:nvPicPr>
                <p:cNvPr id="31" name="Graphic 60" descr="Woman">
                  <a:extLst>
                    <a:ext uri="{FF2B5EF4-FFF2-40B4-BE49-F238E27FC236}">
                      <a16:creationId xmlns:a16="http://schemas.microsoft.com/office/drawing/2014/main" id="{9F3A0597-2995-4A6E-A20C-C638014934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05299" y="1302053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32" name="Graphic 61" descr="Woman">
                  <a:extLst>
                    <a:ext uri="{FF2B5EF4-FFF2-40B4-BE49-F238E27FC236}">
                      <a16:creationId xmlns:a16="http://schemas.microsoft.com/office/drawing/2014/main" id="{0088BD95-AA9F-4C84-9664-156AC43396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5639" y="1304723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33" name="Graphic 62" descr="Woman">
                  <a:extLst>
                    <a:ext uri="{FF2B5EF4-FFF2-40B4-BE49-F238E27FC236}">
                      <a16:creationId xmlns:a16="http://schemas.microsoft.com/office/drawing/2014/main" id="{6240C338-1277-4E81-B50A-27865CBF0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3535" y="1303736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34" name="Graphic 63" descr="Woman">
                  <a:extLst>
                    <a:ext uri="{FF2B5EF4-FFF2-40B4-BE49-F238E27FC236}">
                      <a16:creationId xmlns:a16="http://schemas.microsoft.com/office/drawing/2014/main" id="{728DEEC2-D8C0-4A2F-A0BB-74DDD1889D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1431" y="1299788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35" name="Graphic 64" descr="Woman">
                  <a:extLst>
                    <a:ext uri="{FF2B5EF4-FFF2-40B4-BE49-F238E27FC236}">
                      <a16:creationId xmlns:a16="http://schemas.microsoft.com/office/drawing/2014/main" id="{612B5B3B-42BB-4430-8D30-6DA0AEA99E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9327" y="1300775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36" name="Graphic 69" descr="Woman">
                  <a:extLst>
                    <a:ext uri="{FF2B5EF4-FFF2-40B4-BE49-F238E27FC236}">
                      <a16:creationId xmlns:a16="http://schemas.microsoft.com/office/drawing/2014/main" id="{4F637867-C814-4FD1-A6EF-3F847158F8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8598" y="1302749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37" name="Graphic 70" descr="Woman">
                  <a:extLst>
                    <a:ext uri="{FF2B5EF4-FFF2-40B4-BE49-F238E27FC236}">
                      <a16:creationId xmlns:a16="http://schemas.microsoft.com/office/drawing/2014/main" id="{D296409C-E8A2-416A-B1FE-DF0B8C3735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0403" y="1302193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38" name="Graphic 71" descr="Woman">
                  <a:extLst>
                    <a:ext uri="{FF2B5EF4-FFF2-40B4-BE49-F238E27FC236}">
                      <a16:creationId xmlns:a16="http://schemas.microsoft.com/office/drawing/2014/main" id="{45F5345F-184E-40B9-8986-24B835D485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7201" y="1304862"/>
                  <a:ext cx="376310" cy="400161"/>
                </a:xfrm>
                <a:prstGeom prst="rect">
                  <a:avLst/>
                </a:prstGeom>
              </p:spPr>
            </p:pic>
            <p:sp>
              <p:nvSpPr>
                <p:cNvPr id="39" name="Rectangle 25">
                  <a:extLst>
                    <a:ext uri="{FF2B5EF4-FFF2-40B4-BE49-F238E27FC236}">
                      <a16:creationId xmlns:a16="http://schemas.microsoft.com/office/drawing/2014/main" id="{43B95DB6-4E50-4791-95AA-D3B78B0C0E25}"/>
                    </a:ext>
                  </a:extLst>
                </p:cNvPr>
                <p:cNvSpPr/>
                <p:nvPr/>
              </p:nvSpPr>
              <p:spPr>
                <a:xfrm>
                  <a:off x="3299420" y="1207688"/>
                  <a:ext cx="2560259" cy="690951"/>
                </a:xfrm>
                <a:prstGeom prst="rect">
                  <a:avLst/>
                </a:prstGeom>
                <a:solidFill>
                  <a:srgbClr val="003865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1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40" name="Graphic 155" descr="Woman">
                  <a:extLst>
                    <a:ext uri="{FF2B5EF4-FFF2-40B4-BE49-F238E27FC236}">
                      <a16:creationId xmlns:a16="http://schemas.microsoft.com/office/drawing/2014/main" id="{06562AA0-0F0E-45F2-9DD3-EDF11F2A1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36159" y="1301762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41" name="Graphic 156" descr="Woman">
                  <a:extLst>
                    <a:ext uri="{FF2B5EF4-FFF2-40B4-BE49-F238E27FC236}">
                      <a16:creationId xmlns:a16="http://schemas.microsoft.com/office/drawing/2014/main" id="{D72C4F1C-B6D5-4206-89F3-B0128A4607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4055" y="1298801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42" name="Graphic 157" descr="Woman">
                  <a:extLst>
                    <a:ext uri="{FF2B5EF4-FFF2-40B4-BE49-F238E27FC236}">
                      <a16:creationId xmlns:a16="http://schemas.microsoft.com/office/drawing/2014/main" id="{67D11A06-4605-4737-A11D-E8958BBFD0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11951" y="1295840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43" name="Graphic 158" descr="Woman">
                  <a:extLst>
                    <a:ext uri="{FF2B5EF4-FFF2-40B4-BE49-F238E27FC236}">
                      <a16:creationId xmlns:a16="http://schemas.microsoft.com/office/drawing/2014/main" id="{9115C27F-CD93-47B5-B63B-FA5C001DA8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9847" y="1296827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44" name="Graphic 159" descr="Woman">
                  <a:extLst>
                    <a:ext uri="{FF2B5EF4-FFF2-40B4-BE49-F238E27FC236}">
                      <a16:creationId xmlns:a16="http://schemas.microsoft.com/office/drawing/2014/main" id="{2CF2DE55-33B2-4115-9D60-A8349CCD1B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xmlns="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7743" y="1297814"/>
                  <a:ext cx="376310" cy="400161"/>
                </a:xfrm>
                <a:prstGeom prst="rect">
                  <a:avLst/>
                </a:prstGeom>
              </p:spPr>
            </p:pic>
            <p:cxnSp>
              <p:nvCxnSpPr>
                <p:cNvPr id="45" name="Straight Connector 18">
                  <a:extLst>
                    <a:ext uri="{FF2B5EF4-FFF2-40B4-BE49-F238E27FC236}">
                      <a16:creationId xmlns:a16="http://schemas.microsoft.com/office/drawing/2014/main" id="{79442F9F-3A94-4816-8650-7796A83F32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4170" y="1810841"/>
                  <a:ext cx="1712257" cy="10366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9">
                  <a:extLst>
                    <a:ext uri="{FF2B5EF4-FFF2-40B4-BE49-F238E27FC236}">
                      <a16:creationId xmlns:a16="http://schemas.microsoft.com/office/drawing/2014/main" id="{1C4B18E2-CCE2-48FD-86AF-846FC1E769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26427" y="1719183"/>
                  <a:ext cx="0" cy="103557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160">
                  <a:extLst>
                    <a:ext uri="{FF2B5EF4-FFF2-40B4-BE49-F238E27FC236}">
                      <a16:creationId xmlns:a16="http://schemas.microsoft.com/office/drawing/2014/main" id="{C871074E-CBED-4138-9457-9A2DDE399C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14170" y="1708411"/>
                  <a:ext cx="0" cy="103557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8" name="Graphic 161" descr="Woman">
                  <a:extLst>
                    <a:ext uri="{FF2B5EF4-FFF2-40B4-BE49-F238E27FC236}">
                      <a16:creationId xmlns:a16="http://schemas.microsoft.com/office/drawing/2014/main" id="{4AA26349-5586-4E39-AB70-AA26876E47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76438" y="1972466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49" name="Graphic 162" descr="Woman">
                  <a:extLst>
                    <a:ext uri="{FF2B5EF4-FFF2-40B4-BE49-F238E27FC236}">
                      <a16:creationId xmlns:a16="http://schemas.microsoft.com/office/drawing/2014/main" id="{26A3BD6C-C152-4C3B-A8B6-C1D6E8A60E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6977" y="1971340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50" name="Graphic 163" descr="Woman">
                  <a:extLst>
                    <a:ext uri="{FF2B5EF4-FFF2-40B4-BE49-F238E27FC236}">
                      <a16:creationId xmlns:a16="http://schemas.microsoft.com/office/drawing/2014/main" id="{2E1CA52A-5901-4D7A-9B78-BAB0CD97E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7516" y="1967545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51" name="Graphic 164" descr="Woman">
                  <a:extLst>
                    <a:ext uri="{FF2B5EF4-FFF2-40B4-BE49-F238E27FC236}">
                      <a16:creationId xmlns:a16="http://schemas.microsoft.com/office/drawing/2014/main" id="{5CB28984-2B06-469F-A522-4759BBAC38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48055" y="1967708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52" name="Graphic 165" descr="Woman">
                  <a:extLst>
                    <a:ext uri="{FF2B5EF4-FFF2-40B4-BE49-F238E27FC236}">
                      <a16:creationId xmlns:a16="http://schemas.microsoft.com/office/drawing/2014/main" id="{FFB3ECD7-0DB3-4DA8-BDB3-4716D078FE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8598" y="1970805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53" name="Graphic 166" descr="Woman">
                  <a:extLst>
                    <a:ext uri="{FF2B5EF4-FFF2-40B4-BE49-F238E27FC236}">
                      <a16:creationId xmlns:a16="http://schemas.microsoft.com/office/drawing/2014/main" id="{E6A2CF29-F3F1-4910-9FAD-CCFB48B181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3743" y="1968504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54" name="Graphic 167" descr="Woman">
                  <a:extLst>
                    <a:ext uri="{FF2B5EF4-FFF2-40B4-BE49-F238E27FC236}">
                      <a16:creationId xmlns:a16="http://schemas.microsoft.com/office/drawing/2014/main" id="{E0D3E029-3A96-46C3-A999-49D6009CCA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4282" y="1967378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55" name="Graphic 168" descr="Woman">
                  <a:extLst>
                    <a:ext uri="{FF2B5EF4-FFF2-40B4-BE49-F238E27FC236}">
                      <a16:creationId xmlns:a16="http://schemas.microsoft.com/office/drawing/2014/main" id="{3BB7B8BF-33CA-4867-970F-2B58BB46B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04821" y="1963583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56" name="Graphic 169" descr="Woman">
                  <a:extLst>
                    <a:ext uri="{FF2B5EF4-FFF2-40B4-BE49-F238E27FC236}">
                      <a16:creationId xmlns:a16="http://schemas.microsoft.com/office/drawing/2014/main" id="{6EED8741-CB79-4D0B-85B4-1951D1D96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5360" y="1963745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57" name="Graphic 170" descr="Woman">
                  <a:extLst>
                    <a:ext uri="{FF2B5EF4-FFF2-40B4-BE49-F238E27FC236}">
                      <a16:creationId xmlns:a16="http://schemas.microsoft.com/office/drawing/2014/main" id="{198B3628-B243-4CE2-A992-8455B9AA10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85899" y="1966843"/>
                  <a:ext cx="376310" cy="400161"/>
                </a:xfrm>
                <a:prstGeom prst="rect">
                  <a:avLst/>
                </a:prstGeom>
              </p:spPr>
            </p:pic>
            <p:grpSp>
              <p:nvGrpSpPr>
                <p:cNvPr id="58" name="Agrupar 57">
                  <a:extLst>
                    <a:ext uri="{FF2B5EF4-FFF2-40B4-BE49-F238E27FC236}">
                      <a16:creationId xmlns:a16="http://schemas.microsoft.com/office/drawing/2014/main" id="{271A91B9-2A5C-4E89-B37B-34D595CACEAD}"/>
                    </a:ext>
                  </a:extLst>
                </p:cNvPr>
                <p:cNvGrpSpPr/>
                <p:nvPr/>
              </p:nvGrpSpPr>
              <p:grpSpPr>
                <a:xfrm>
                  <a:off x="3458609" y="2333324"/>
                  <a:ext cx="1268965" cy="230832"/>
                  <a:chOff x="3458610" y="2333324"/>
                  <a:chExt cx="1060310" cy="230832"/>
                </a:xfrm>
              </p:grpSpPr>
              <p:cxnSp>
                <p:nvCxnSpPr>
                  <p:cNvPr id="122" name="Straight Connector 174">
                    <a:extLst>
                      <a:ext uri="{FF2B5EF4-FFF2-40B4-BE49-F238E27FC236}">
                        <a16:creationId xmlns:a16="http://schemas.microsoft.com/office/drawing/2014/main" id="{B78AF39A-A499-4202-8558-0EBF43185B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512807" y="2424700"/>
                    <a:ext cx="0" cy="103557"/>
                  </a:xfrm>
                  <a:prstGeom prst="line">
                    <a:avLst/>
                  </a:prstGeom>
                  <a:ln w="15875">
                    <a:solidFill>
                      <a:srgbClr val="4FAEB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3" name="Agrupar 122">
                    <a:extLst>
                      <a:ext uri="{FF2B5EF4-FFF2-40B4-BE49-F238E27FC236}">
                        <a16:creationId xmlns:a16="http://schemas.microsoft.com/office/drawing/2014/main" id="{2487AD53-9AD5-4E15-A0B5-034246DFD77C}"/>
                      </a:ext>
                    </a:extLst>
                  </p:cNvPr>
                  <p:cNvGrpSpPr/>
                  <p:nvPr/>
                </p:nvGrpSpPr>
                <p:grpSpPr>
                  <a:xfrm>
                    <a:off x="3458610" y="2333324"/>
                    <a:ext cx="1060310" cy="230832"/>
                    <a:chOff x="3458610" y="2333324"/>
                    <a:chExt cx="1060310" cy="230832"/>
                  </a:xfrm>
                </p:grpSpPr>
                <p:cxnSp>
                  <p:nvCxnSpPr>
                    <p:cNvPr id="124" name="Straight Connector 171">
                      <a:extLst>
                        <a:ext uri="{FF2B5EF4-FFF2-40B4-BE49-F238E27FC236}">
                          <a16:creationId xmlns:a16="http://schemas.microsoft.com/office/drawing/2014/main" id="{49F0DCB2-9052-4677-B7F7-D38414C325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459317" y="2524455"/>
                      <a:ext cx="1059603" cy="4397"/>
                    </a:xfrm>
                    <a:prstGeom prst="line">
                      <a:avLst/>
                    </a:prstGeom>
                    <a:ln w="15875">
                      <a:solidFill>
                        <a:srgbClr val="4FAEB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72">
                      <a:extLst>
                        <a:ext uri="{FF2B5EF4-FFF2-40B4-BE49-F238E27FC236}">
                          <a16:creationId xmlns:a16="http://schemas.microsoft.com/office/drawing/2014/main" id="{01774E74-D506-4C61-AA4C-17B1F32C5B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458610" y="2421610"/>
                      <a:ext cx="0" cy="103557"/>
                    </a:xfrm>
                    <a:prstGeom prst="line">
                      <a:avLst/>
                    </a:prstGeom>
                    <a:ln w="15875">
                      <a:solidFill>
                        <a:srgbClr val="4FAEB6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6" name="TextBox 179">
                      <a:extLst>
                        <a:ext uri="{FF2B5EF4-FFF2-40B4-BE49-F238E27FC236}">
                          <a16:creationId xmlns:a16="http://schemas.microsoft.com/office/drawing/2014/main" id="{17BC5CA2-CA48-4CDF-821F-19E1471D2C2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01173" y="2333324"/>
                      <a:ext cx="552839" cy="23083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0" cap="none" spc="0" normalizeH="0" baseline="0" noProof="0" dirty="0">
                          <a:ln w="0"/>
                          <a:solidFill>
                            <a:srgbClr val="262929"/>
                          </a:solidFill>
                          <a:effectLst/>
                          <a:uLnTx/>
                          <a:uFillTx/>
                          <a:latin typeface="Lora" pitchFamily="2" charset="0"/>
                          <a:ea typeface="+mn-ea"/>
                          <a:cs typeface="Arial"/>
                        </a:rPr>
                        <a:t>~31%</a:t>
                      </a:r>
                    </a:p>
                  </p:txBody>
                </p:sp>
              </p:grpSp>
            </p:grpSp>
            <p:pic>
              <p:nvPicPr>
                <p:cNvPr id="59" name="Graphic 181" descr="Woman">
                  <a:extLst>
                    <a:ext uri="{FF2B5EF4-FFF2-40B4-BE49-F238E27FC236}">
                      <a16:creationId xmlns:a16="http://schemas.microsoft.com/office/drawing/2014/main" id="{52237832-2114-480C-9461-17DA221CD6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67266" y="2744058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0" name="Graphic 182" descr="Woman">
                  <a:extLst>
                    <a:ext uri="{FF2B5EF4-FFF2-40B4-BE49-F238E27FC236}">
                      <a16:creationId xmlns:a16="http://schemas.microsoft.com/office/drawing/2014/main" id="{84B60563-6BAE-4A0F-AA33-157CE82527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55909" y="2742933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1" name="Graphic 183" descr="Woman">
                  <a:extLst>
                    <a:ext uri="{FF2B5EF4-FFF2-40B4-BE49-F238E27FC236}">
                      <a16:creationId xmlns:a16="http://schemas.microsoft.com/office/drawing/2014/main" id="{7712F8D9-D8EA-465B-8B7C-63B61220C1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4552" y="2739138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2" name="Graphic 184" descr="Woman">
                  <a:extLst>
                    <a:ext uri="{FF2B5EF4-FFF2-40B4-BE49-F238E27FC236}">
                      <a16:creationId xmlns:a16="http://schemas.microsoft.com/office/drawing/2014/main" id="{924BB922-896B-46B8-8885-C17F7BDCC8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3195" y="2739300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3" name="Graphic 185" descr="Woman">
                  <a:extLst>
                    <a:ext uri="{FF2B5EF4-FFF2-40B4-BE49-F238E27FC236}">
                      <a16:creationId xmlns:a16="http://schemas.microsoft.com/office/drawing/2014/main" id="{B340EB9A-C430-4B66-B2A5-10FAEBC63A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1835" y="2735175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4" name="Graphic 186" descr="Woman">
                  <a:extLst>
                    <a:ext uri="{FF2B5EF4-FFF2-40B4-BE49-F238E27FC236}">
                      <a16:creationId xmlns:a16="http://schemas.microsoft.com/office/drawing/2014/main" id="{5E33E893-8D70-42E8-98CD-3347217F71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051" y="2740096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5" name="Graphic 187" descr="Woman">
                  <a:extLst>
                    <a:ext uri="{FF2B5EF4-FFF2-40B4-BE49-F238E27FC236}">
                      <a16:creationId xmlns:a16="http://schemas.microsoft.com/office/drawing/2014/main" id="{895458AE-744D-4321-A330-F76A7F862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12694" y="2738970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6" name="Graphic 188" descr="Woman">
                  <a:extLst>
                    <a:ext uri="{FF2B5EF4-FFF2-40B4-BE49-F238E27FC236}">
                      <a16:creationId xmlns:a16="http://schemas.microsoft.com/office/drawing/2014/main" id="{A2DA4D23-299D-4D80-94AB-4B9272B08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01337" y="2735175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7" name="Graphic 189" descr="Woman">
                  <a:extLst>
                    <a:ext uri="{FF2B5EF4-FFF2-40B4-BE49-F238E27FC236}">
                      <a16:creationId xmlns:a16="http://schemas.microsoft.com/office/drawing/2014/main" id="{17310EA0-CF50-4DFA-A56E-DCFB959869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9980" y="2735338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68" name="Graphic 190" descr="Woman">
                  <a:extLst>
                    <a:ext uri="{FF2B5EF4-FFF2-40B4-BE49-F238E27FC236}">
                      <a16:creationId xmlns:a16="http://schemas.microsoft.com/office/drawing/2014/main" id="{45809A43-283C-4740-9AC6-3E7256012D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8623" y="2738436"/>
                  <a:ext cx="376310" cy="400161"/>
                </a:xfrm>
                <a:prstGeom prst="rect">
                  <a:avLst/>
                </a:prstGeom>
              </p:spPr>
            </p:pic>
            <p:grpSp>
              <p:nvGrpSpPr>
                <p:cNvPr id="69" name="Agrupar 68">
                  <a:extLst>
                    <a:ext uri="{FF2B5EF4-FFF2-40B4-BE49-F238E27FC236}">
                      <a16:creationId xmlns:a16="http://schemas.microsoft.com/office/drawing/2014/main" id="{821C5C36-7AE1-4ECA-B33F-4D1B9B4545E2}"/>
                    </a:ext>
                  </a:extLst>
                </p:cNvPr>
                <p:cNvGrpSpPr/>
                <p:nvPr/>
              </p:nvGrpSpPr>
              <p:grpSpPr>
                <a:xfrm>
                  <a:off x="3457093" y="3211930"/>
                  <a:ext cx="701616" cy="106647"/>
                  <a:chOff x="3457093" y="3211930"/>
                  <a:chExt cx="701616" cy="106647"/>
                </a:xfrm>
              </p:grpSpPr>
              <p:cxnSp>
                <p:nvCxnSpPr>
                  <p:cNvPr id="119" name="Straight Connector 191">
                    <a:extLst>
                      <a:ext uri="{FF2B5EF4-FFF2-40B4-BE49-F238E27FC236}">
                        <a16:creationId xmlns:a16="http://schemas.microsoft.com/office/drawing/2014/main" id="{B409A147-A448-455E-BFAF-9EC61BD152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458610" y="3315486"/>
                    <a:ext cx="700099" cy="2411"/>
                  </a:xfrm>
                  <a:prstGeom prst="line">
                    <a:avLst/>
                  </a:prstGeom>
                  <a:ln w="15875">
                    <a:solidFill>
                      <a:srgbClr val="4FAEB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92">
                    <a:extLst>
                      <a:ext uri="{FF2B5EF4-FFF2-40B4-BE49-F238E27FC236}">
                        <a16:creationId xmlns:a16="http://schemas.microsoft.com/office/drawing/2014/main" id="{FEAF2115-6C37-4C70-B4B3-34CDFDB5E9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57093" y="3211930"/>
                    <a:ext cx="0" cy="103557"/>
                  </a:xfrm>
                  <a:prstGeom prst="line">
                    <a:avLst/>
                  </a:prstGeom>
                  <a:ln w="15875">
                    <a:solidFill>
                      <a:srgbClr val="4FAEB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94">
                    <a:extLst>
                      <a:ext uri="{FF2B5EF4-FFF2-40B4-BE49-F238E27FC236}">
                        <a16:creationId xmlns:a16="http://schemas.microsoft.com/office/drawing/2014/main" id="{E0CBC8CA-94B5-4A36-B638-554F1EEFEF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152630" y="3215020"/>
                    <a:ext cx="0" cy="103557"/>
                  </a:xfrm>
                  <a:prstGeom prst="line">
                    <a:avLst/>
                  </a:prstGeom>
                  <a:ln w="15875">
                    <a:solidFill>
                      <a:srgbClr val="4FAEB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0" name="TextBox 195">
                  <a:extLst>
                    <a:ext uri="{FF2B5EF4-FFF2-40B4-BE49-F238E27FC236}">
                      <a16:creationId xmlns:a16="http://schemas.microsoft.com/office/drawing/2014/main" id="{816EE0B6-5E00-4B29-A5EF-C4FA64A491B1}"/>
                    </a:ext>
                  </a:extLst>
                </p:cNvPr>
                <p:cNvSpPr txBox="1"/>
                <p:nvPr/>
              </p:nvSpPr>
              <p:spPr>
                <a:xfrm>
                  <a:off x="3566111" y="3107976"/>
                  <a:ext cx="49195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~22%</a:t>
                  </a:r>
                </a:p>
              </p:txBody>
            </p:sp>
            <p:pic>
              <p:nvPicPr>
                <p:cNvPr id="71" name="Graphic 202" descr="Woman">
                  <a:extLst>
                    <a:ext uri="{FF2B5EF4-FFF2-40B4-BE49-F238E27FC236}">
                      <a16:creationId xmlns:a16="http://schemas.microsoft.com/office/drawing/2014/main" id="{1E3D05DC-1781-44F8-B896-609B500B89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8798" y="3522120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72" name="Graphic 203" descr="Woman">
                  <a:extLst>
                    <a:ext uri="{FF2B5EF4-FFF2-40B4-BE49-F238E27FC236}">
                      <a16:creationId xmlns:a16="http://schemas.microsoft.com/office/drawing/2014/main" id="{53934E15-D6A4-46F6-B38F-344EF4EB67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94661" y="3520994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73" name="Graphic 204" descr="Woman">
                  <a:extLst>
                    <a:ext uri="{FF2B5EF4-FFF2-40B4-BE49-F238E27FC236}">
                      <a16:creationId xmlns:a16="http://schemas.microsoft.com/office/drawing/2014/main" id="{7F54A98C-6B03-4597-AFBA-6FB6FDCD2A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70524" y="3517199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74" name="Graphic 205" descr="Woman">
                  <a:extLst>
                    <a:ext uri="{FF2B5EF4-FFF2-40B4-BE49-F238E27FC236}">
                      <a16:creationId xmlns:a16="http://schemas.microsoft.com/office/drawing/2014/main" id="{6ABAF6A1-FE78-43AE-AB8E-BF0FE1F402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46387" y="3517362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75" name="Graphic 232" descr="Woman">
                  <a:extLst>
                    <a:ext uri="{FF2B5EF4-FFF2-40B4-BE49-F238E27FC236}">
                      <a16:creationId xmlns:a16="http://schemas.microsoft.com/office/drawing/2014/main" id="{67C1A033-4DAE-4DB4-A7DE-2F0FB1DB17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 l="46279"/>
                <a:stretch/>
              </p:blipFill>
              <p:spPr>
                <a:xfrm>
                  <a:off x="4076050" y="3518168"/>
                  <a:ext cx="201297" cy="398461"/>
                </a:xfrm>
                <a:prstGeom prst="rect">
                  <a:avLst/>
                </a:prstGeom>
              </p:spPr>
            </p:pic>
            <p:pic>
              <p:nvPicPr>
                <p:cNvPr id="76" name="Graphic 206" descr="Woman">
                  <a:extLst>
                    <a:ext uri="{FF2B5EF4-FFF2-40B4-BE49-F238E27FC236}">
                      <a16:creationId xmlns:a16="http://schemas.microsoft.com/office/drawing/2014/main" id="{202D6E57-8561-483B-A820-FEC41EB7E7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2254" y="3513237"/>
                  <a:ext cx="376310" cy="400161"/>
                </a:xfrm>
                <a:prstGeom prst="rect">
                  <a:avLst/>
                </a:prstGeom>
              </p:spPr>
            </p:pic>
            <p:sp>
              <p:nvSpPr>
                <p:cNvPr id="77" name="TextBox 216">
                  <a:extLst>
                    <a:ext uri="{FF2B5EF4-FFF2-40B4-BE49-F238E27FC236}">
                      <a16:creationId xmlns:a16="http://schemas.microsoft.com/office/drawing/2014/main" id="{565D327B-C5CE-48DA-B201-269695322E04}"/>
                    </a:ext>
                  </a:extLst>
                </p:cNvPr>
                <p:cNvSpPr txBox="1"/>
                <p:nvPr/>
              </p:nvSpPr>
              <p:spPr>
                <a:xfrm>
                  <a:off x="3524465" y="3884041"/>
                  <a:ext cx="475506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~14%</a:t>
                  </a:r>
                </a:p>
              </p:txBody>
            </p:sp>
            <p:pic>
              <p:nvPicPr>
                <p:cNvPr id="78" name="Graphic 207" descr="Woman">
                  <a:extLst>
                    <a:ext uri="{FF2B5EF4-FFF2-40B4-BE49-F238E27FC236}">
                      <a16:creationId xmlns:a16="http://schemas.microsoft.com/office/drawing/2014/main" id="{D6116D80-C6B6-437F-9FA6-811489ADA7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24469" y="3518158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79" name="Graphic 208" descr="Woman">
                  <a:extLst>
                    <a:ext uri="{FF2B5EF4-FFF2-40B4-BE49-F238E27FC236}">
                      <a16:creationId xmlns:a16="http://schemas.microsoft.com/office/drawing/2014/main" id="{58E82A42-9E45-4DEA-AA09-8C8A8117C2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96DAC541-7B7A-43D3-8B79-37D633B846F1}">
                      <asvg:svgBlip xmlns:asvg="http://schemas.microsoft.com/office/drawing/2016/SVG/main" xmlns="" r:embed="rId11"/>
                    </a:ext>
                  </a:extLst>
                </a:blip>
                <a:srcRect r="49382"/>
                <a:stretch/>
              </p:blipFill>
              <p:spPr>
                <a:xfrm>
                  <a:off x="3900332" y="3517318"/>
                  <a:ext cx="190474" cy="400161"/>
                </a:xfrm>
                <a:prstGeom prst="rect">
                  <a:avLst/>
                </a:prstGeom>
              </p:spPr>
            </p:pic>
            <p:pic>
              <p:nvPicPr>
                <p:cNvPr id="80" name="Graphic 209" descr="Woman">
                  <a:extLst>
                    <a:ext uri="{FF2B5EF4-FFF2-40B4-BE49-F238E27FC236}">
                      <a16:creationId xmlns:a16="http://schemas.microsoft.com/office/drawing/2014/main" id="{A791977F-4DFF-4D2A-854B-CB0E17B7DB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1209" y="3513237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81" name="Graphic 210" descr="Woman">
                  <a:extLst>
                    <a:ext uri="{FF2B5EF4-FFF2-40B4-BE49-F238E27FC236}">
                      <a16:creationId xmlns:a16="http://schemas.microsoft.com/office/drawing/2014/main" id="{5A316FEE-20EA-47B8-9E6D-8557C88A73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7072" y="3513399"/>
                  <a:ext cx="376310" cy="400161"/>
                </a:xfrm>
                <a:prstGeom prst="rect">
                  <a:avLst/>
                </a:prstGeom>
              </p:spPr>
            </p:pic>
            <p:pic>
              <p:nvPicPr>
                <p:cNvPr id="82" name="Graphic 211" descr="Woman">
                  <a:extLst>
                    <a:ext uri="{FF2B5EF4-FFF2-40B4-BE49-F238E27FC236}">
                      <a16:creationId xmlns:a16="http://schemas.microsoft.com/office/drawing/2014/main" id="{AF6C2788-67FF-4F1C-AA05-457DB67A70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42935" y="3516497"/>
                  <a:ext cx="376310" cy="400161"/>
                </a:xfrm>
                <a:prstGeom prst="rect">
                  <a:avLst/>
                </a:prstGeom>
              </p:spPr>
            </p:pic>
            <p:grpSp>
              <p:nvGrpSpPr>
                <p:cNvPr id="83" name="Agrupar 82">
                  <a:extLst>
                    <a:ext uri="{FF2B5EF4-FFF2-40B4-BE49-F238E27FC236}">
                      <a16:creationId xmlns:a16="http://schemas.microsoft.com/office/drawing/2014/main" id="{CF89DEB4-195F-4163-BE62-02CF50B86BE1}"/>
                    </a:ext>
                  </a:extLst>
                </p:cNvPr>
                <p:cNvGrpSpPr/>
                <p:nvPr/>
              </p:nvGrpSpPr>
              <p:grpSpPr>
                <a:xfrm>
                  <a:off x="3457093" y="3986878"/>
                  <a:ext cx="633713" cy="107263"/>
                  <a:chOff x="3457093" y="3986878"/>
                  <a:chExt cx="505623" cy="107263"/>
                </a:xfrm>
              </p:grpSpPr>
              <p:cxnSp>
                <p:nvCxnSpPr>
                  <p:cNvPr id="116" name="Straight Connector 212">
                    <a:extLst>
                      <a:ext uri="{FF2B5EF4-FFF2-40B4-BE49-F238E27FC236}">
                        <a16:creationId xmlns:a16="http://schemas.microsoft.com/office/drawing/2014/main" id="{9BA15923-DE6F-4460-9520-FA533050AC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57093" y="4087344"/>
                    <a:ext cx="505623" cy="3091"/>
                  </a:xfrm>
                  <a:prstGeom prst="line">
                    <a:avLst/>
                  </a:prstGeom>
                  <a:ln w="15875">
                    <a:solidFill>
                      <a:srgbClr val="4FAEB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Connector 213">
                    <a:extLst>
                      <a:ext uri="{FF2B5EF4-FFF2-40B4-BE49-F238E27FC236}">
                        <a16:creationId xmlns:a16="http://schemas.microsoft.com/office/drawing/2014/main" id="{C1F47C4C-244C-4CA2-AFEA-1095520CA7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59387" y="3990584"/>
                    <a:ext cx="0" cy="103557"/>
                  </a:xfrm>
                  <a:prstGeom prst="line">
                    <a:avLst/>
                  </a:prstGeom>
                  <a:ln w="15875">
                    <a:solidFill>
                      <a:srgbClr val="4FAEB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215">
                    <a:extLst>
                      <a:ext uri="{FF2B5EF4-FFF2-40B4-BE49-F238E27FC236}">
                        <a16:creationId xmlns:a16="http://schemas.microsoft.com/office/drawing/2014/main" id="{1210AE94-1AB9-468F-ABFD-3D20CD8924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958102" y="3986878"/>
                    <a:ext cx="0" cy="103557"/>
                  </a:xfrm>
                  <a:prstGeom prst="line">
                    <a:avLst/>
                  </a:prstGeom>
                  <a:ln w="15875">
                    <a:solidFill>
                      <a:srgbClr val="4FAEB6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4" name="Straight Connector 218">
                  <a:extLst>
                    <a:ext uri="{FF2B5EF4-FFF2-40B4-BE49-F238E27FC236}">
                      <a16:creationId xmlns:a16="http://schemas.microsoft.com/office/drawing/2014/main" id="{56D7C99F-E943-4342-B225-33F26D3E22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40203" y="2677946"/>
                  <a:ext cx="6557942" cy="0"/>
                </a:xfrm>
                <a:prstGeom prst="line">
                  <a:avLst/>
                </a:prstGeom>
                <a:ln w="22225">
                  <a:solidFill>
                    <a:schemeClr val="bg1">
                      <a:lumMod val="85000"/>
                    </a:schemeClr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ector reto 84">
                  <a:extLst>
                    <a:ext uri="{FF2B5EF4-FFF2-40B4-BE49-F238E27FC236}">
                      <a16:creationId xmlns:a16="http://schemas.microsoft.com/office/drawing/2014/main" id="{F644B0C0-A129-4235-B7BB-05087EF48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9699" y="3377306"/>
                  <a:ext cx="7738036" cy="27460"/>
                </a:xfrm>
                <a:prstGeom prst="line">
                  <a:avLst/>
                </a:prstGeom>
                <a:ln w="12700">
                  <a:solidFill>
                    <a:srgbClr val="4FAEB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6" name="Agrupar 85">
                  <a:extLst>
                    <a:ext uri="{FF2B5EF4-FFF2-40B4-BE49-F238E27FC236}">
                      <a16:creationId xmlns:a16="http://schemas.microsoft.com/office/drawing/2014/main" id="{CCB9EE1B-232B-4E1E-A60A-6FB74E7F38A6}"/>
                    </a:ext>
                  </a:extLst>
                </p:cNvPr>
                <p:cNvGrpSpPr/>
                <p:nvPr/>
              </p:nvGrpSpPr>
              <p:grpSpPr>
                <a:xfrm>
                  <a:off x="800178" y="1758998"/>
                  <a:ext cx="613249" cy="613250"/>
                  <a:chOff x="3016250" y="401638"/>
                  <a:chExt cx="717550" cy="717551"/>
                </a:xfrm>
                <a:solidFill>
                  <a:srgbClr val="003865"/>
                </a:solidFill>
              </p:grpSpPr>
              <p:sp>
                <p:nvSpPr>
                  <p:cNvPr id="105" name="Freeform 5">
                    <a:extLst>
                      <a:ext uri="{FF2B5EF4-FFF2-40B4-BE49-F238E27FC236}">
                        <a16:creationId xmlns:a16="http://schemas.microsoft.com/office/drawing/2014/main" id="{4ADEE89E-5F93-44BC-B00E-95F8C3586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6250" y="552451"/>
                    <a:ext cx="566738" cy="566738"/>
                  </a:xfrm>
                  <a:custGeom>
                    <a:avLst/>
                    <a:gdLst>
                      <a:gd name="T0" fmla="*/ 59 w 150"/>
                      <a:gd name="T1" fmla="*/ 135 h 150"/>
                      <a:gd name="T2" fmla="*/ 51 w 150"/>
                      <a:gd name="T3" fmla="*/ 117 h 150"/>
                      <a:gd name="T4" fmla="*/ 33 w 150"/>
                      <a:gd name="T5" fmla="*/ 134 h 150"/>
                      <a:gd name="T6" fmla="*/ 22 w 150"/>
                      <a:gd name="T7" fmla="*/ 107 h 150"/>
                      <a:gd name="T8" fmla="*/ 28 w 150"/>
                      <a:gd name="T9" fmla="*/ 87 h 150"/>
                      <a:gd name="T10" fmla="*/ 0 w 150"/>
                      <a:gd name="T11" fmla="*/ 75 h 150"/>
                      <a:gd name="T12" fmla="*/ 23 w 150"/>
                      <a:gd name="T13" fmla="*/ 63 h 150"/>
                      <a:gd name="T14" fmla="*/ 29 w 150"/>
                      <a:gd name="T15" fmla="*/ 47 h 150"/>
                      <a:gd name="T16" fmla="*/ 35 w 150"/>
                      <a:gd name="T17" fmla="*/ 17 h 150"/>
                      <a:gd name="T18" fmla="*/ 51 w 150"/>
                      <a:gd name="T19" fmla="*/ 34 h 150"/>
                      <a:gd name="T20" fmla="*/ 61 w 150"/>
                      <a:gd name="T21" fmla="*/ 15 h 150"/>
                      <a:gd name="T22" fmla="*/ 91 w 150"/>
                      <a:gd name="T23" fmla="*/ 16 h 150"/>
                      <a:gd name="T24" fmla="*/ 90 w 150"/>
                      <a:gd name="T25" fmla="*/ 31 h 150"/>
                      <a:gd name="T26" fmla="*/ 83 w 150"/>
                      <a:gd name="T27" fmla="*/ 34 h 150"/>
                      <a:gd name="T28" fmla="*/ 85 w 150"/>
                      <a:gd name="T29" fmla="*/ 15 h 150"/>
                      <a:gd name="T30" fmla="*/ 67 w 150"/>
                      <a:gd name="T31" fmla="*/ 15 h 150"/>
                      <a:gd name="T32" fmla="*/ 68 w 150"/>
                      <a:gd name="T33" fmla="*/ 34 h 150"/>
                      <a:gd name="T34" fmla="*/ 42 w 150"/>
                      <a:gd name="T35" fmla="*/ 31 h 150"/>
                      <a:gd name="T36" fmla="*/ 27 w 150"/>
                      <a:gd name="T37" fmla="*/ 26 h 150"/>
                      <a:gd name="T38" fmla="*/ 40 w 150"/>
                      <a:gd name="T39" fmla="*/ 47 h 150"/>
                      <a:gd name="T40" fmla="*/ 32 w 150"/>
                      <a:gd name="T41" fmla="*/ 70 h 150"/>
                      <a:gd name="T42" fmla="*/ 9 w 150"/>
                      <a:gd name="T43" fmla="*/ 68 h 150"/>
                      <a:gd name="T44" fmla="*/ 20 w 150"/>
                      <a:gd name="T45" fmla="*/ 83 h 150"/>
                      <a:gd name="T46" fmla="*/ 40 w 150"/>
                      <a:gd name="T47" fmla="*/ 99 h 150"/>
                      <a:gd name="T48" fmla="*/ 26 w 150"/>
                      <a:gd name="T49" fmla="*/ 112 h 150"/>
                      <a:gd name="T50" fmla="*/ 33 w 150"/>
                      <a:gd name="T51" fmla="*/ 128 h 150"/>
                      <a:gd name="T52" fmla="*/ 48 w 150"/>
                      <a:gd name="T53" fmla="*/ 111 h 150"/>
                      <a:gd name="T54" fmla="*/ 68 w 150"/>
                      <a:gd name="T55" fmla="*/ 118 h 150"/>
                      <a:gd name="T56" fmla="*/ 67 w 150"/>
                      <a:gd name="T57" fmla="*/ 141 h 150"/>
                      <a:gd name="T58" fmla="*/ 82 w 150"/>
                      <a:gd name="T59" fmla="*/ 130 h 150"/>
                      <a:gd name="T60" fmla="*/ 97 w 150"/>
                      <a:gd name="T61" fmla="*/ 111 h 150"/>
                      <a:gd name="T62" fmla="*/ 110 w 150"/>
                      <a:gd name="T63" fmla="*/ 125 h 150"/>
                      <a:gd name="T64" fmla="*/ 123 w 150"/>
                      <a:gd name="T65" fmla="*/ 111 h 150"/>
                      <a:gd name="T66" fmla="*/ 109 w 150"/>
                      <a:gd name="T67" fmla="*/ 99 h 150"/>
                      <a:gd name="T68" fmla="*/ 117 w 150"/>
                      <a:gd name="T69" fmla="*/ 85 h 150"/>
                      <a:gd name="T70" fmla="*/ 140 w 150"/>
                      <a:gd name="T71" fmla="*/ 86 h 150"/>
                      <a:gd name="T72" fmla="*/ 129 w 150"/>
                      <a:gd name="T73" fmla="*/ 71 h 150"/>
                      <a:gd name="T74" fmla="*/ 115 w 150"/>
                      <a:gd name="T75" fmla="*/ 70 h 150"/>
                      <a:gd name="T76" fmla="*/ 120 w 150"/>
                      <a:gd name="T77" fmla="*/ 65 h 150"/>
                      <a:gd name="T78" fmla="*/ 135 w 150"/>
                      <a:gd name="T79" fmla="*/ 63 h 150"/>
                      <a:gd name="T80" fmla="*/ 134 w 150"/>
                      <a:gd name="T81" fmla="*/ 94 h 150"/>
                      <a:gd name="T82" fmla="*/ 116 w 150"/>
                      <a:gd name="T83" fmla="*/ 100 h 150"/>
                      <a:gd name="T84" fmla="*/ 127 w 150"/>
                      <a:gd name="T85" fmla="*/ 107 h 150"/>
                      <a:gd name="T86" fmla="*/ 105 w 150"/>
                      <a:gd name="T87" fmla="*/ 129 h 150"/>
                      <a:gd name="T88" fmla="*/ 86 w 150"/>
                      <a:gd name="T89" fmla="*/ 122 h 150"/>
                      <a:gd name="T90" fmla="*/ 74 w 150"/>
                      <a:gd name="T91" fmla="*/ 150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50" h="150">
                        <a:moveTo>
                          <a:pt x="74" y="150"/>
                        </a:moveTo>
                        <a:cubicBezTo>
                          <a:pt x="69" y="150"/>
                          <a:pt x="65" y="148"/>
                          <a:pt x="62" y="145"/>
                        </a:cubicBezTo>
                        <a:cubicBezTo>
                          <a:pt x="60" y="142"/>
                          <a:pt x="58" y="138"/>
                          <a:pt x="59" y="135"/>
                        </a:cubicBezTo>
                        <a:cubicBezTo>
                          <a:pt x="59" y="131"/>
                          <a:pt x="60" y="129"/>
                          <a:pt x="61" y="127"/>
                        </a:cubicBezTo>
                        <a:cubicBezTo>
                          <a:pt x="63" y="125"/>
                          <a:pt x="63" y="124"/>
                          <a:pt x="63" y="122"/>
                        </a:cubicBezTo>
                        <a:cubicBezTo>
                          <a:pt x="59" y="121"/>
                          <a:pt x="54" y="119"/>
                          <a:pt x="51" y="117"/>
                        </a:cubicBezTo>
                        <a:cubicBezTo>
                          <a:pt x="49" y="119"/>
                          <a:pt x="48" y="121"/>
                          <a:pt x="47" y="123"/>
                        </a:cubicBezTo>
                        <a:cubicBezTo>
                          <a:pt x="46" y="126"/>
                          <a:pt x="45" y="128"/>
                          <a:pt x="43" y="129"/>
                        </a:cubicBezTo>
                        <a:cubicBezTo>
                          <a:pt x="40" y="132"/>
                          <a:pt x="36" y="134"/>
                          <a:pt x="33" y="134"/>
                        </a:cubicBezTo>
                        <a:cubicBezTo>
                          <a:pt x="29" y="133"/>
                          <a:pt x="25" y="132"/>
                          <a:pt x="22" y="129"/>
                        </a:cubicBezTo>
                        <a:cubicBezTo>
                          <a:pt x="19" y="125"/>
                          <a:pt x="17" y="121"/>
                          <a:pt x="18" y="116"/>
                        </a:cubicBezTo>
                        <a:cubicBezTo>
                          <a:pt x="18" y="112"/>
                          <a:pt x="20" y="109"/>
                          <a:pt x="22" y="107"/>
                        </a:cubicBezTo>
                        <a:cubicBezTo>
                          <a:pt x="25" y="105"/>
                          <a:pt x="28" y="104"/>
                          <a:pt x="30" y="104"/>
                        </a:cubicBezTo>
                        <a:cubicBezTo>
                          <a:pt x="32" y="103"/>
                          <a:pt x="33" y="103"/>
                          <a:pt x="34" y="101"/>
                        </a:cubicBezTo>
                        <a:cubicBezTo>
                          <a:pt x="32" y="97"/>
                          <a:pt x="30" y="92"/>
                          <a:pt x="28" y="87"/>
                        </a:cubicBezTo>
                        <a:cubicBezTo>
                          <a:pt x="26" y="88"/>
                          <a:pt x="24" y="89"/>
                          <a:pt x="22" y="89"/>
                        </a:cubicBezTo>
                        <a:cubicBezTo>
                          <a:pt x="19" y="90"/>
                          <a:pt x="17" y="91"/>
                          <a:pt x="15" y="91"/>
                        </a:cubicBezTo>
                        <a:cubicBezTo>
                          <a:pt x="6" y="91"/>
                          <a:pt x="0" y="84"/>
                          <a:pt x="0" y="75"/>
                        </a:cubicBezTo>
                        <a:cubicBezTo>
                          <a:pt x="0" y="71"/>
                          <a:pt x="2" y="66"/>
                          <a:pt x="6" y="63"/>
                        </a:cubicBezTo>
                        <a:cubicBezTo>
                          <a:pt x="9" y="61"/>
                          <a:pt x="12" y="60"/>
                          <a:pt x="16" y="60"/>
                        </a:cubicBezTo>
                        <a:cubicBezTo>
                          <a:pt x="19" y="61"/>
                          <a:pt x="21" y="62"/>
                          <a:pt x="23" y="63"/>
                        </a:cubicBezTo>
                        <a:cubicBezTo>
                          <a:pt x="25" y="64"/>
                          <a:pt x="26" y="65"/>
                          <a:pt x="28" y="64"/>
                        </a:cubicBezTo>
                        <a:cubicBezTo>
                          <a:pt x="29" y="59"/>
                          <a:pt x="31" y="54"/>
                          <a:pt x="34" y="50"/>
                        </a:cubicBezTo>
                        <a:cubicBezTo>
                          <a:pt x="33" y="49"/>
                          <a:pt x="31" y="48"/>
                          <a:pt x="29" y="47"/>
                        </a:cubicBezTo>
                        <a:cubicBezTo>
                          <a:pt x="27" y="46"/>
                          <a:pt x="24" y="44"/>
                          <a:pt x="23" y="43"/>
                        </a:cubicBezTo>
                        <a:cubicBezTo>
                          <a:pt x="17" y="37"/>
                          <a:pt x="17" y="28"/>
                          <a:pt x="23" y="21"/>
                        </a:cubicBezTo>
                        <a:cubicBezTo>
                          <a:pt x="26" y="18"/>
                          <a:pt x="31" y="17"/>
                          <a:pt x="35" y="17"/>
                        </a:cubicBezTo>
                        <a:cubicBezTo>
                          <a:pt x="39" y="17"/>
                          <a:pt x="43" y="19"/>
                          <a:pt x="45" y="22"/>
                        </a:cubicBezTo>
                        <a:cubicBezTo>
                          <a:pt x="47" y="24"/>
                          <a:pt x="47" y="26"/>
                          <a:pt x="48" y="29"/>
                        </a:cubicBezTo>
                        <a:cubicBezTo>
                          <a:pt x="49" y="31"/>
                          <a:pt x="49" y="32"/>
                          <a:pt x="51" y="34"/>
                        </a:cubicBezTo>
                        <a:cubicBezTo>
                          <a:pt x="55" y="31"/>
                          <a:pt x="59" y="30"/>
                          <a:pt x="64" y="29"/>
                        </a:cubicBezTo>
                        <a:cubicBezTo>
                          <a:pt x="64" y="26"/>
                          <a:pt x="63" y="24"/>
                          <a:pt x="62" y="22"/>
                        </a:cubicBezTo>
                        <a:cubicBezTo>
                          <a:pt x="61" y="20"/>
                          <a:pt x="61" y="17"/>
                          <a:pt x="61" y="15"/>
                        </a:cubicBezTo>
                        <a:cubicBezTo>
                          <a:pt x="61" y="7"/>
                          <a:pt x="67" y="0"/>
                          <a:pt x="76" y="0"/>
                        </a:cubicBezTo>
                        <a:cubicBezTo>
                          <a:pt x="80" y="0"/>
                          <a:pt x="85" y="2"/>
                          <a:pt x="88" y="6"/>
                        </a:cubicBezTo>
                        <a:cubicBezTo>
                          <a:pt x="90" y="9"/>
                          <a:pt x="92" y="12"/>
                          <a:pt x="91" y="16"/>
                        </a:cubicBezTo>
                        <a:cubicBezTo>
                          <a:pt x="91" y="19"/>
                          <a:pt x="90" y="21"/>
                          <a:pt x="89" y="23"/>
                        </a:cubicBezTo>
                        <a:cubicBezTo>
                          <a:pt x="87" y="25"/>
                          <a:pt x="87" y="27"/>
                          <a:pt x="87" y="29"/>
                        </a:cubicBezTo>
                        <a:cubicBezTo>
                          <a:pt x="90" y="31"/>
                          <a:pt x="90" y="31"/>
                          <a:pt x="90" y="31"/>
                        </a:cubicBezTo>
                        <a:cubicBezTo>
                          <a:pt x="91" y="31"/>
                          <a:pt x="92" y="33"/>
                          <a:pt x="91" y="35"/>
                        </a:cubicBezTo>
                        <a:cubicBezTo>
                          <a:pt x="90" y="36"/>
                          <a:pt x="89" y="37"/>
                          <a:pt x="87" y="36"/>
                        </a:cubicBezTo>
                        <a:cubicBezTo>
                          <a:pt x="83" y="34"/>
                          <a:pt x="83" y="34"/>
                          <a:pt x="83" y="34"/>
                        </a:cubicBezTo>
                        <a:cubicBezTo>
                          <a:pt x="82" y="34"/>
                          <a:pt x="81" y="33"/>
                          <a:pt x="81" y="32"/>
                        </a:cubicBezTo>
                        <a:cubicBezTo>
                          <a:pt x="80" y="27"/>
                          <a:pt x="82" y="23"/>
                          <a:pt x="83" y="20"/>
                        </a:cubicBezTo>
                        <a:cubicBezTo>
                          <a:pt x="84" y="19"/>
                          <a:pt x="85" y="17"/>
                          <a:pt x="85" y="15"/>
                        </a:cubicBezTo>
                        <a:cubicBezTo>
                          <a:pt x="85" y="13"/>
                          <a:pt x="85" y="11"/>
                          <a:pt x="83" y="9"/>
                        </a:cubicBezTo>
                        <a:cubicBezTo>
                          <a:pt x="82" y="8"/>
                          <a:pt x="80" y="6"/>
                          <a:pt x="76" y="6"/>
                        </a:cubicBezTo>
                        <a:cubicBezTo>
                          <a:pt x="70" y="6"/>
                          <a:pt x="67" y="10"/>
                          <a:pt x="67" y="15"/>
                        </a:cubicBezTo>
                        <a:cubicBezTo>
                          <a:pt x="67" y="16"/>
                          <a:pt x="67" y="18"/>
                          <a:pt x="68" y="20"/>
                        </a:cubicBezTo>
                        <a:cubicBezTo>
                          <a:pt x="69" y="23"/>
                          <a:pt x="70" y="27"/>
                          <a:pt x="71" y="31"/>
                        </a:cubicBezTo>
                        <a:cubicBezTo>
                          <a:pt x="71" y="32"/>
                          <a:pt x="70" y="34"/>
                          <a:pt x="68" y="34"/>
                        </a:cubicBezTo>
                        <a:cubicBezTo>
                          <a:pt x="62" y="35"/>
                          <a:pt x="57" y="37"/>
                          <a:pt x="52" y="40"/>
                        </a:cubicBezTo>
                        <a:cubicBezTo>
                          <a:pt x="51" y="41"/>
                          <a:pt x="50" y="41"/>
                          <a:pt x="49" y="40"/>
                        </a:cubicBezTo>
                        <a:cubicBezTo>
                          <a:pt x="45" y="37"/>
                          <a:pt x="44" y="34"/>
                          <a:pt x="42" y="31"/>
                        </a:cubicBezTo>
                        <a:cubicBezTo>
                          <a:pt x="42" y="29"/>
                          <a:pt x="41" y="27"/>
                          <a:pt x="40" y="25"/>
                        </a:cubicBezTo>
                        <a:cubicBezTo>
                          <a:pt x="39" y="24"/>
                          <a:pt x="37" y="23"/>
                          <a:pt x="35" y="23"/>
                        </a:cubicBezTo>
                        <a:cubicBezTo>
                          <a:pt x="33" y="23"/>
                          <a:pt x="30" y="23"/>
                          <a:pt x="27" y="26"/>
                        </a:cubicBezTo>
                        <a:cubicBezTo>
                          <a:pt x="23" y="30"/>
                          <a:pt x="23" y="35"/>
                          <a:pt x="27" y="39"/>
                        </a:cubicBezTo>
                        <a:cubicBezTo>
                          <a:pt x="28" y="40"/>
                          <a:pt x="30" y="40"/>
                          <a:pt x="32" y="41"/>
                        </a:cubicBezTo>
                        <a:cubicBezTo>
                          <a:pt x="34" y="43"/>
                          <a:pt x="38" y="44"/>
                          <a:pt x="40" y="47"/>
                        </a:cubicBezTo>
                        <a:cubicBezTo>
                          <a:pt x="42" y="48"/>
                          <a:pt x="42" y="49"/>
                          <a:pt x="41" y="51"/>
                        </a:cubicBezTo>
                        <a:cubicBezTo>
                          <a:pt x="37" y="56"/>
                          <a:pt x="35" y="61"/>
                          <a:pt x="34" y="67"/>
                        </a:cubicBezTo>
                        <a:cubicBezTo>
                          <a:pt x="33" y="68"/>
                          <a:pt x="33" y="69"/>
                          <a:pt x="32" y="70"/>
                        </a:cubicBezTo>
                        <a:cubicBezTo>
                          <a:pt x="25" y="72"/>
                          <a:pt x="22" y="70"/>
                          <a:pt x="20" y="68"/>
                        </a:cubicBezTo>
                        <a:cubicBezTo>
                          <a:pt x="18" y="67"/>
                          <a:pt x="17" y="66"/>
                          <a:pt x="15" y="66"/>
                        </a:cubicBezTo>
                        <a:cubicBezTo>
                          <a:pt x="13" y="66"/>
                          <a:pt x="11" y="67"/>
                          <a:pt x="9" y="68"/>
                        </a:cubicBezTo>
                        <a:cubicBezTo>
                          <a:pt x="8" y="69"/>
                          <a:pt x="6" y="71"/>
                          <a:pt x="6" y="75"/>
                        </a:cubicBezTo>
                        <a:cubicBezTo>
                          <a:pt x="6" y="81"/>
                          <a:pt x="9" y="85"/>
                          <a:pt x="15" y="85"/>
                        </a:cubicBezTo>
                        <a:cubicBezTo>
                          <a:pt x="16" y="85"/>
                          <a:pt x="18" y="84"/>
                          <a:pt x="20" y="83"/>
                        </a:cubicBezTo>
                        <a:cubicBezTo>
                          <a:pt x="23" y="83"/>
                          <a:pt x="27" y="81"/>
                          <a:pt x="31" y="81"/>
                        </a:cubicBezTo>
                        <a:cubicBezTo>
                          <a:pt x="32" y="81"/>
                          <a:pt x="33" y="82"/>
                          <a:pt x="34" y="84"/>
                        </a:cubicBezTo>
                        <a:cubicBezTo>
                          <a:pt x="35" y="89"/>
                          <a:pt x="37" y="95"/>
                          <a:pt x="40" y="99"/>
                        </a:cubicBezTo>
                        <a:cubicBezTo>
                          <a:pt x="41" y="100"/>
                          <a:pt x="41" y="101"/>
                          <a:pt x="40" y="102"/>
                        </a:cubicBezTo>
                        <a:cubicBezTo>
                          <a:pt x="37" y="108"/>
                          <a:pt x="34" y="109"/>
                          <a:pt x="31" y="110"/>
                        </a:cubicBezTo>
                        <a:cubicBezTo>
                          <a:pt x="29" y="110"/>
                          <a:pt x="28" y="110"/>
                          <a:pt x="26" y="112"/>
                        </a:cubicBezTo>
                        <a:cubicBezTo>
                          <a:pt x="25" y="113"/>
                          <a:pt x="24" y="115"/>
                          <a:pt x="24" y="117"/>
                        </a:cubicBezTo>
                        <a:cubicBezTo>
                          <a:pt x="24" y="118"/>
                          <a:pt x="24" y="122"/>
                          <a:pt x="26" y="124"/>
                        </a:cubicBezTo>
                        <a:cubicBezTo>
                          <a:pt x="28" y="126"/>
                          <a:pt x="30" y="128"/>
                          <a:pt x="33" y="128"/>
                        </a:cubicBezTo>
                        <a:cubicBezTo>
                          <a:pt x="35" y="128"/>
                          <a:pt x="37" y="127"/>
                          <a:pt x="39" y="125"/>
                        </a:cubicBezTo>
                        <a:cubicBezTo>
                          <a:pt x="40" y="124"/>
                          <a:pt x="41" y="122"/>
                          <a:pt x="42" y="120"/>
                        </a:cubicBezTo>
                        <a:cubicBezTo>
                          <a:pt x="43" y="117"/>
                          <a:pt x="45" y="114"/>
                          <a:pt x="48" y="111"/>
                        </a:cubicBezTo>
                        <a:cubicBezTo>
                          <a:pt x="49" y="110"/>
                          <a:pt x="50" y="110"/>
                          <a:pt x="52" y="110"/>
                        </a:cubicBezTo>
                        <a:cubicBezTo>
                          <a:pt x="56" y="113"/>
                          <a:pt x="61" y="115"/>
                          <a:pt x="66" y="116"/>
                        </a:cubicBezTo>
                        <a:cubicBezTo>
                          <a:pt x="67" y="117"/>
                          <a:pt x="68" y="117"/>
                          <a:pt x="68" y="118"/>
                        </a:cubicBezTo>
                        <a:cubicBezTo>
                          <a:pt x="70" y="125"/>
                          <a:pt x="68" y="128"/>
                          <a:pt x="67" y="130"/>
                        </a:cubicBezTo>
                        <a:cubicBezTo>
                          <a:pt x="66" y="132"/>
                          <a:pt x="65" y="133"/>
                          <a:pt x="65" y="135"/>
                        </a:cubicBezTo>
                        <a:cubicBezTo>
                          <a:pt x="64" y="137"/>
                          <a:pt x="65" y="139"/>
                          <a:pt x="67" y="141"/>
                        </a:cubicBezTo>
                        <a:cubicBezTo>
                          <a:pt x="68" y="142"/>
                          <a:pt x="70" y="144"/>
                          <a:pt x="74" y="144"/>
                        </a:cubicBezTo>
                        <a:cubicBezTo>
                          <a:pt x="80" y="144"/>
                          <a:pt x="83" y="140"/>
                          <a:pt x="83" y="135"/>
                        </a:cubicBezTo>
                        <a:cubicBezTo>
                          <a:pt x="83" y="134"/>
                          <a:pt x="82" y="132"/>
                          <a:pt x="82" y="130"/>
                        </a:cubicBezTo>
                        <a:cubicBezTo>
                          <a:pt x="81" y="127"/>
                          <a:pt x="80" y="124"/>
                          <a:pt x="79" y="120"/>
                        </a:cubicBezTo>
                        <a:cubicBezTo>
                          <a:pt x="79" y="118"/>
                          <a:pt x="80" y="117"/>
                          <a:pt x="82" y="117"/>
                        </a:cubicBezTo>
                        <a:cubicBezTo>
                          <a:pt x="87" y="116"/>
                          <a:pt x="92" y="114"/>
                          <a:pt x="97" y="111"/>
                        </a:cubicBezTo>
                        <a:cubicBezTo>
                          <a:pt x="98" y="110"/>
                          <a:pt x="99" y="110"/>
                          <a:pt x="100" y="110"/>
                        </a:cubicBezTo>
                        <a:cubicBezTo>
                          <a:pt x="106" y="113"/>
                          <a:pt x="107" y="117"/>
                          <a:pt x="108" y="120"/>
                        </a:cubicBezTo>
                        <a:cubicBezTo>
                          <a:pt x="108" y="122"/>
                          <a:pt x="109" y="123"/>
                          <a:pt x="110" y="125"/>
                        </a:cubicBezTo>
                        <a:cubicBezTo>
                          <a:pt x="111" y="126"/>
                          <a:pt x="113" y="127"/>
                          <a:pt x="115" y="127"/>
                        </a:cubicBezTo>
                        <a:cubicBezTo>
                          <a:pt x="117" y="127"/>
                          <a:pt x="120" y="127"/>
                          <a:pt x="122" y="125"/>
                        </a:cubicBezTo>
                        <a:cubicBezTo>
                          <a:pt x="126" y="121"/>
                          <a:pt x="127" y="115"/>
                          <a:pt x="123" y="111"/>
                        </a:cubicBezTo>
                        <a:cubicBezTo>
                          <a:pt x="122" y="111"/>
                          <a:pt x="120" y="110"/>
                          <a:pt x="118" y="109"/>
                        </a:cubicBezTo>
                        <a:cubicBezTo>
                          <a:pt x="115" y="107"/>
                          <a:pt x="112" y="106"/>
                          <a:pt x="109" y="103"/>
                        </a:cubicBezTo>
                        <a:cubicBezTo>
                          <a:pt x="108" y="102"/>
                          <a:pt x="108" y="101"/>
                          <a:pt x="109" y="99"/>
                        </a:cubicBezTo>
                        <a:cubicBezTo>
                          <a:pt x="109" y="98"/>
                          <a:pt x="110" y="97"/>
                          <a:pt x="111" y="96"/>
                        </a:cubicBezTo>
                        <a:cubicBezTo>
                          <a:pt x="113" y="93"/>
                          <a:pt x="114" y="91"/>
                          <a:pt x="115" y="87"/>
                        </a:cubicBezTo>
                        <a:cubicBezTo>
                          <a:pt x="115" y="86"/>
                          <a:pt x="116" y="85"/>
                          <a:pt x="117" y="85"/>
                        </a:cubicBezTo>
                        <a:cubicBezTo>
                          <a:pt x="124" y="82"/>
                          <a:pt x="127" y="84"/>
                          <a:pt x="130" y="86"/>
                        </a:cubicBezTo>
                        <a:cubicBezTo>
                          <a:pt x="132" y="87"/>
                          <a:pt x="133" y="88"/>
                          <a:pt x="135" y="88"/>
                        </a:cubicBezTo>
                        <a:cubicBezTo>
                          <a:pt x="137" y="88"/>
                          <a:pt x="139" y="88"/>
                          <a:pt x="140" y="86"/>
                        </a:cubicBezTo>
                        <a:cubicBezTo>
                          <a:pt x="142" y="85"/>
                          <a:pt x="144" y="83"/>
                          <a:pt x="144" y="79"/>
                        </a:cubicBezTo>
                        <a:cubicBezTo>
                          <a:pt x="144" y="73"/>
                          <a:pt x="140" y="69"/>
                          <a:pt x="135" y="69"/>
                        </a:cubicBezTo>
                        <a:cubicBezTo>
                          <a:pt x="134" y="69"/>
                          <a:pt x="131" y="70"/>
                          <a:pt x="129" y="71"/>
                        </a:cubicBezTo>
                        <a:cubicBezTo>
                          <a:pt x="126" y="71"/>
                          <a:pt x="122" y="72"/>
                          <a:pt x="118" y="73"/>
                        </a:cubicBezTo>
                        <a:cubicBezTo>
                          <a:pt x="118" y="73"/>
                          <a:pt x="117" y="73"/>
                          <a:pt x="116" y="72"/>
                        </a:cubicBezTo>
                        <a:cubicBezTo>
                          <a:pt x="115" y="72"/>
                          <a:pt x="115" y="71"/>
                          <a:pt x="115" y="70"/>
                        </a:cubicBezTo>
                        <a:cubicBezTo>
                          <a:pt x="115" y="66"/>
                          <a:pt x="115" y="66"/>
                          <a:pt x="115" y="66"/>
                        </a:cubicBezTo>
                        <a:cubicBezTo>
                          <a:pt x="114" y="64"/>
                          <a:pt x="115" y="63"/>
                          <a:pt x="117" y="63"/>
                        </a:cubicBezTo>
                        <a:cubicBezTo>
                          <a:pt x="119" y="63"/>
                          <a:pt x="120" y="64"/>
                          <a:pt x="120" y="65"/>
                        </a:cubicBezTo>
                        <a:cubicBezTo>
                          <a:pt x="121" y="66"/>
                          <a:pt x="121" y="66"/>
                          <a:pt x="121" y="66"/>
                        </a:cubicBezTo>
                        <a:cubicBezTo>
                          <a:pt x="123" y="66"/>
                          <a:pt x="125" y="65"/>
                          <a:pt x="127" y="65"/>
                        </a:cubicBezTo>
                        <a:cubicBezTo>
                          <a:pt x="131" y="64"/>
                          <a:pt x="133" y="63"/>
                          <a:pt x="135" y="63"/>
                        </a:cubicBezTo>
                        <a:cubicBezTo>
                          <a:pt x="144" y="63"/>
                          <a:pt x="150" y="70"/>
                          <a:pt x="150" y="79"/>
                        </a:cubicBezTo>
                        <a:cubicBezTo>
                          <a:pt x="150" y="84"/>
                          <a:pt x="148" y="88"/>
                          <a:pt x="144" y="91"/>
                        </a:cubicBezTo>
                        <a:cubicBezTo>
                          <a:pt x="141" y="93"/>
                          <a:pt x="137" y="95"/>
                          <a:pt x="134" y="94"/>
                        </a:cubicBezTo>
                        <a:cubicBezTo>
                          <a:pt x="131" y="94"/>
                          <a:pt x="129" y="92"/>
                          <a:pt x="127" y="91"/>
                        </a:cubicBezTo>
                        <a:cubicBezTo>
                          <a:pt x="125" y="90"/>
                          <a:pt x="124" y="89"/>
                          <a:pt x="121" y="90"/>
                        </a:cubicBezTo>
                        <a:cubicBezTo>
                          <a:pt x="120" y="94"/>
                          <a:pt x="118" y="97"/>
                          <a:pt x="116" y="100"/>
                        </a:cubicBezTo>
                        <a:cubicBezTo>
                          <a:pt x="115" y="100"/>
                          <a:pt x="115" y="100"/>
                          <a:pt x="115" y="100"/>
                        </a:cubicBezTo>
                        <a:cubicBezTo>
                          <a:pt x="117" y="102"/>
                          <a:pt x="119" y="103"/>
                          <a:pt x="121" y="103"/>
                        </a:cubicBezTo>
                        <a:cubicBezTo>
                          <a:pt x="123" y="105"/>
                          <a:pt x="125" y="106"/>
                          <a:pt x="127" y="107"/>
                        </a:cubicBezTo>
                        <a:cubicBezTo>
                          <a:pt x="133" y="114"/>
                          <a:pt x="133" y="122"/>
                          <a:pt x="127" y="129"/>
                        </a:cubicBezTo>
                        <a:cubicBezTo>
                          <a:pt x="124" y="132"/>
                          <a:pt x="119" y="134"/>
                          <a:pt x="115" y="133"/>
                        </a:cubicBezTo>
                        <a:cubicBezTo>
                          <a:pt x="111" y="133"/>
                          <a:pt x="107" y="131"/>
                          <a:pt x="105" y="129"/>
                        </a:cubicBezTo>
                        <a:cubicBezTo>
                          <a:pt x="103" y="126"/>
                          <a:pt x="102" y="123"/>
                          <a:pt x="102" y="121"/>
                        </a:cubicBezTo>
                        <a:cubicBezTo>
                          <a:pt x="101" y="119"/>
                          <a:pt x="101" y="118"/>
                          <a:pt x="99" y="117"/>
                        </a:cubicBezTo>
                        <a:cubicBezTo>
                          <a:pt x="95" y="119"/>
                          <a:pt x="90" y="121"/>
                          <a:pt x="86" y="122"/>
                        </a:cubicBezTo>
                        <a:cubicBezTo>
                          <a:pt x="86" y="124"/>
                          <a:pt x="87" y="126"/>
                          <a:pt x="87" y="128"/>
                        </a:cubicBezTo>
                        <a:cubicBezTo>
                          <a:pt x="88" y="130"/>
                          <a:pt x="89" y="133"/>
                          <a:pt x="89" y="135"/>
                        </a:cubicBezTo>
                        <a:cubicBezTo>
                          <a:pt x="89" y="144"/>
                          <a:pt x="83" y="150"/>
                          <a:pt x="74" y="15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Freeform 6">
                    <a:extLst>
                      <a:ext uri="{FF2B5EF4-FFF2-40B4-BE49-F238E27FC236}">
                        <a16:creationId xmlns:a16="http://schemas.microsoft.com/office/drawing/2014/main" id="{BEDCE855-15C8-4035-897C-3D0A5F2188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25813" y="881063"/>
                    <a:ext cx="82550" cy="60325"/>
                  </a:xfrm>
                  <a:custGeom>
                    <a:avLst/>
                    <a:gdLst>
                      <a:gd name="T0" fmla="*/ 3 w 22"/>
                      <a:gd name="T1" fmla="*/ 16 h 16"/>
                      <a:gd name="T2" fmla="*/ 1 w 22"/>
                      <a:gd name="T3" fmla="*/ 14 h 16"/>
                      <a:gd name="T4" fmla="*/ 2 w 22"/>
                      <a:gd name="T5" fmla="*/ 6 h 16"/>
                      <a:gd name="T6" fmla="*/ 11 w 22"/>
                      <a:gd name="T7" fmla="*/ 1 h 16"/>
                      <a:gd name="T8" fmla="*/ 21 w 22"/>
                      <a:gd name="T9" fmla="*/ 3 h 16"/>
                      <a:gd name="T10" fmla="*/ 21 w 22"/>
                      <a:gd name="T11" fmla="*/ 7 h 16"/>
                      <a:gd name="T12" fmla="*/ 17 w 22"/>
                      <a:gd name="T13" fmla="*/ 8 h 16"/>
                      <a:gd name="T14" fmla="*/ 12 w 22"/>
                      <a:gd name="T15" fmla="*/ 6 h 16"/>
                      <a:gd name="T16" fmla="*/ 7 w 22"/>
                      <a:gd name="T17" fmla="*/ 9 h 16"/>
                      <a:gd name="T18" fmla="*/ 6 w 22"/>
                      <a:gd name="T19" fmla="*/ 13 h 16"/>
                      <a:gd name="T20" fmla="*/ 4 w 22"/>
                      <a:gd name="T21" fmla="*/ 16 h 16"/>
                      <a:gd name="T22" fmla="*/ 3 w 22"/>
                      <a:gd name="T23" fmla="*/ 16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2" h="16">
                        <a:moveTo>
                          <a:pt x="3" y="16"/>
                        </a:moveTo>
                        <a:cubicBezTo>
                          <a:pt x="2" y="16"/>
                          <a:pt x="1" y="15"/>
                          <a:pt x="1" y="14"/>
                        </a:cubicBezTo>
                        <a:cubicBezTo>
                          <a:pt x="0" y="11"/>
                          <a:pt x="1" y="8"/>
                          <a:pt x="2" y="6"/>
                        </a:cubicBezTo>
                        <a:cubicBezTo>
                          <a:pt x="4" y="3"/>
                          <a:pt x="7" y="1"/>
                          <a:pt x="11" y="1"/>
                        </a:cubicBezTo>
                        <a:cubicBezTo>
                          <a:pt x="14" y="0"/>
                          <a:pt x="18" y="1"/>
                          <a:pt x="21" y="3"/>
                        </a:cubicBezTo>
                        <a:cubicBezTo>
                          <a:pt x="22" y="4"/>
                          <a:pt x="22" y="6"/>
                          <a:pt x="21" y="7"/>
                        </a:cubicBezTo>
                        <a:cubicBezTo>
                          <a:pt x="20" y="8"/>
                          <a:pt x="18" y="9"/>
                          <a:pt x="17" y="8"/>
                        </a:cubicBezTo>
                        <a:cubicBezTo>
                          <a:pt x="16" y="7"/>
                          <a:pt x="14" y="6"/>
                          <a:pt x="12" y="6"/>
                        </a:cubicBezTo>
                        <a:cubicBezTo>
                          <a:pt x="10" y="7"/>
                          <a:pt x="8" y="8"/>
                          <a:pt x="7" y="9"/>
                        </a:cubicBezTo>
                        <a:cubicBezTo>
                          <a:pt x="7" y="10"/>
                          <a:pt x="6" y="12"/>
                          <a:pt x="6" y="13"/>
                        </a:cubicBezTo>
                        <a:cubicBezTo>
                          <a:pt x="7" y="14"/>
                          <a:pt x="6" y="16"/>
                          <a:pt x="4" y="16"/>
                        </a:cubicBezTo>
                        <a:cubicBezTo>
                          <a:pt x="4" y="16"/>
                          <a:pt x="4" y="16"/>
                          <a:pt x="3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" name="Freeform 7">
                    <a:extLst>
                      <a:ext uri="{FF2B5EF4-FFF2-40B4-BE49-F238E27FC236}">
                        <a16:creationId xmlns:a16="http://schemas.microsoft.com/office/drawing/2014/main" id="{C541E4FE-5D60-465A-8026-5BFA231943A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09925" y="862013"/>
                    <a:ext cx="63500" cy="73025"/>
                  </a:xfrm>
                  <a:custGeom>
                    <a:avLst/>
                    <a:gdLst>
                      <a:gd name="T0" fmla="*/ 13 w 17"/>
                      <a:gd name="T1" fmla="*/ 19 h 19"/>
                      <a:gd name="T2" fmla="*/ 13 w 17"/>
                      <a:gd name="T3" fmla="*/ 19 h 19"/>
                      <a:gd name="T4" fmla="*/ 10 w 17"/>
                      <a:gd name="T5" fmla="*/ 16 h 19"/>
                      <a:gd name="T6" fmla="*/ 3 w 17"/>
                      <a:gd name="T7" fmla="*/ 6 h 19"/>
                      <a:gd name="T8" fmla="*/ 0 w 17"/>
                      <a:gd name="T9" fmla="*/ 3 h 19"/>
                      <a:gd name="T10" fmla="*/ 3 w 17"/>
                      <a:gd name="T11" fmla="*/ 0 h 19"/>
                      <a:gd name="T12" fmla="*/ 16 w 17"/>
                      <a:gd name="T13" fmla="*/ 16 h 19"/>
                      <a:gd name="T14" fmla="*/ 13 w 17"/>
                      <a:gd name="T15" fmla="*/ 19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" h="19">
                        <a:moveTo>
                          <a:pt x="13" y="19"/>
                        </a:move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11" y="19"/>
                          <a:pt x="10" y="17"/>
                          <a:pt x="10" y="16"/>
                        </a:cubicBezTo>
                        <a:cubicBezTo>
                          <a:pt x="11" y="11"/>
                          <a:pt x="7" y="7"/>
                          <a:pt x="3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1"/>
                          <a:pt x="2" y="0"/>
                          <a:pt x="3" y="0"/>
                        </a:cubicBezTo>
                        <a:cubicBezTo>
                          <a:pt x="11" y="1"/>
                          <a:pt x="17" y="8"/>
                          <a:pt x="16" y="16"/>
                        </a:cubicBezTo>
                        <a:cubicBezTo>
                          <a:pt x="16" y="18"/>
                          <a:pt x="15" y="19"/>
                          <a:pt x="13" y="1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Freeform 8">
                    <a:extLst>
                      <a:ext uri="{FF2B5EF4-FFF2-40B4-BE49-F238E27FC236}">
                        <a16:creationId xmlns:a16="http://schemas.microsoft.com/office/drawing/2014/main" id="{472A719D-1790-4A7E-9D46-EFC37778D2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21038" y="730251"/>
                    <a:ext cx="66675" cy="65088"/>
                  </a:xfrm>
                  <a:custGeom>
                    <a:avLst/>
                    <a:gdLst>
                      <a:gd name="T0" fmla="*/ 4 w 18"/>
                      <a:gd name="T1" fmla="*/ 17 h 17"/>
                      <a:gd name="T2" fmla="*/ 3 w 18"/>
                      <a:gd name="T3" fmla="*/ 17 h 17"/>
                      <a:gd name="T4" fmla="*/ 0 w 18"/>
                      <a:gd name="T5" fmla="*/ 14 h 17"/>
                      <a:gd name="T6" fmla="*/ 3 w 18"/>
                      <a:gd name="T7" fmla="*/ 11 h 17"/>
                      <a:gd name="T8" fmla="*/ 12 w 18"/>
                      <a:gd name="T9" fmla="*/ 3 h 17"/>
                      <a:gd name="T10" fmla="*/ 15 w 18"/>
                      <a:gd name="T11" fmla="*/ 0 h 17"/>
                      <a:gd name="T12" fmla="*/ 18 w 18"/>
                      <a:gd name="T13" fmla="*/ 4 h 17"/>
                      <a:gd name="T14" fmla="*/ 4 w 18"/>
                      <a:gd name="T15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" h="17">
                        <a:moveTo>
                          <a:pt x="4" y="17"/>
                        </a:moveTo>
                        <a:cubicBezTo>
                          <a:pt x="4" y="17"/>
                          <a:pt x="3" y="17"/>
                          <a:pt x="3" y="17"/>
                        </a:cubicBezTo>
                        <a:cubicBezTo>
                          <a:pt x="1" y="17"/>
                          <a:pt x="0" y="16"/>
                          <a:pt x="0" y="14"/>
                        </a:cubicBezTo>
                        <a:cubicBezTo>
                          <a:pt x="0" y="12"/>
                          <a:pt x="2" y="11"/>
                          <a:pt x="3" y="11"/>
                        </a:cubicBezTo>
                        <a:cubicBezTo>
                          <a:pt x="8" y="11"/>
                          <a:pt x="12" y="8"/>
                          <a:pt x="12" y="3"/>
                        </a:cubicBezTo>
                        <a:cubicBezTo>
                          <a:pt x="12" y="2"/>
                          <a:pt x="14" y="0"/>
                          <a:pt x="15" y="0"/>
                        </a:cubicBezTo>
                        <a:cubicBezTo>
                          <a:pt x="17" y="1"/>
                          <a:pt x="18" y="2"/>
                          <a:pt x="18" y="4"/>
                        </a:cubicBezTo>
                        <a:cubicBezTo>
                          <a:pt x="18" y="11"/>
                          <a:pt x="11" y="17"/>
                          <a:pt x="4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" name="Freeform 9">
                    <a:extLst>
                      <a:ext uri="{FF2B5EF4-FFF2-40B4-BE49-F238E27FC236}">
                        <a16:creationId xmlns:a16="http://schemas.microsoft.com/office/drawing/2014/main" id="{A1B59865-925D-44D6-A568-80F1336F86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4075" y="511176"/>
                    <a:ext cx="230188" cy="230188"/>
                  </a:xfrm>
                  <a:custGeom>
                    <a:avLst/>
                    <a:gdLst>
                      <a:gd name="T0" fmla="*/ 3 w 61"/>
                      <a:gd name="T1" fmla="*/ 61 h 61"/>
                      <a:gd name="T2" fmla="*/ 0 w 61"/>
                      <a:gd name="T3" fmla="*/ 58 h 61"/>
                      <a:gd name="T4" fmla="*/ 0 w 61"/>
                      <a:gd name="T5" fmla="*/ 42 h 61"/>
                      <a:gd name="T6" fmla="*/ 4 w 61"/>
                      <a:gd name="T7" fmla="*/ 33 h 61"/>
                      <a:gd name="T8" fmla="*/ 37 w 61"/>
                      <a:gd name="T9" fmla="*/ 0 h 61"/>
                      <a:gd name="T10" fmla="*/ 41 w 61"/>
                      <a:gd name="T11" fmla="*/ 4 h 61"/>
                      <a:gd name="T12" fmla="*/ 8 w 61"/>
                      <a:gd name="T13" fmla="*/ 37 h 61"/>
                      <a:gd name="T14" fmla="*/ 6 w 61"/>
                      <a:gd name="T15" fmla="*/ 42 h 61"/>
                      <a:gd name="T16" fmla="*/ 6 w 61"/>
                      <a:gd name="T17" fmla="*/ 55 h 61"/>
                      <a:gd name="T18" fmla="*/ 19 w 61"/>
                      <a:gd name="T19" fmla="*/ 55 h 61"/>
                      <a:gd name="T20" fmla="*/ 24 w 61"/>
                      <a:gd name="T21" fmla="*/ 53 h 61"/>
                      <a:gd name="T22" fmla="*/ 57 w 61"/>
                      <a:gd name="T23" fmla="*/ 20 h 61"/>
                      <a:gd name="T24" fmla="*/ 61 w 61"/>
                      <a:gd name="T25" fmla="*/ 24 h 61"/>
                      <a:gd name="T26" fmla="*/ 28 w 61"/>
                      <a:gd name="T27" fmla="*/ 57 h 61"/>
                      <a:gd name="T28" fmla="*/ 19 w 61"/>
                      <a:gd name="T29" fmla="*/ 61 h 61"/>
                      <a:gd name="T30" fmla="*/ 3 w 61"/>
                      <a:gd name="T31" fmla="*/ 61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1" h="61">
                        <a:moveTo>
                          <a:pt x="3" y="61"/>
                        </a:moveTo>
                        <a:cubicBezTo>
                          <a:pt x="1" y="61"/>
                          <a:pt x="0" y="60"/>
                          <a:pt x="0" y="58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38"/>
                          <a:pt x="1" y="36"/>
                          <a:pt x="4" y="33"/>
                        </a:cubicBezTo>
                        <a:cubicBezTo>
                          <a:pt x="37" y="0"/>
                          <a:pt x="37" y="0"/>
                          <a:pt x="37" y="0"/>
                        </a:cubicBezTo>
                        <a:cubicBezTo>
                          <a:pt x="41" y="4"/>
                          <a:pt x="41" y="4"/>
                          <a:pt x="41" y="4"/>
                        </a:cubicBezTo>
                        <a:cubicBezTo>
                          <a:pt x="8" y="37"/>
                          <a:pt x="8" y="37"/>
                          <a:pt x="8" y="37"/>
                        </a:cubicBezTo>
                        <a:cubicBezTo>
                          <a:pt x="7" y="39"/>
                          <a:pt x="6" y="40"/>
                          <a:pt x="6" y="42"/>
                        </a:cubicBezTo>
                        <a:cubicBezTo>
                          <a:pt x="6" y="55"/>
                          <a:pt x="6" y="55"/>
                          <a:pt x="6" y="55"/>
                        </a:cubicBezTo>
                        <a:cubicBezTo>
                          <a:pt x="19" y="55"/>
                          <a:pt x="19" y="55"/>
                          <a:pt x="19" y="55"/>
                        </a:cubicBezTo>
                        <a:cubicBezTo>
                          <a:pt x="21" y="55"/>
                          <a:pt x="22" y="54"/>
                          <a:pt x="24" y="53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61" y="24"/>
                          <a:pt x="61" y="24"/>
                          <a:pt x="61" y="24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5" y="60"/>
                          <a:pt x="23" y="61"/>
                          <a:pt x="19" y="61"/>
                        </a:cubicBezTo>
                        <a:lnTo>
                          <a:pt x="3" y="6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" name="Freeform 10">
                    <a:extLst>
                      <a:ext uri="{FF2B5EF4-FFF2-40B4-BE49-F238E27FC236}">
                        <a16:creationId xmlns:a16="http://schemas.microsoft.com/office/drawing/2014/main" id="{2215042D-5D82-4A3E-9F81-C79DC3A158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875" y="719138"/>
                    <a:ext cx="98425" cy="98425"/>
                  </a:xfrm>
                  <a:custGeom>
                    <a:avLst/>
                    <a:gdLst>
                      <a:gd name="T0" fmla="*/ 3 w 26"/>
                      <a:gd name="T1" fmla="*/ 26 h 26"/>
                      <a:gd name="T2" fmla="*/ 1 w 26"/>
                      <a:gd name="T3" fmla="*/ 25 h 26"/>
                      <a:gd name="T4" fmla="*/ 1 w 26"/>
                      <a:gd name="T5" fmla="*/ 21 h 26"/>
                      <a:gd name="T6" fmla="*/ 21 w 26"/>
                      <a:gd name="T7" fmla="*/ 1 h 26"/>
                      <a:gd name="T8" fmla="*/ 25 w 26"/>
                      <a:gd name="T9" fmla="*/ 1 h 26"/>
                      <a:gd name="T10" fmla="*/ 25 w 26"/>
                      <a:gd name="T11" fmla="*/ 5 h 26"/>
                      <a:gd name="T12" fmla="*/ 5 w 26"/>
                      <a:gd name="T13" fmla="*/ 25 h 26"/>
                      <a:gd name="T14" fmla="*/ 3 w 26"/>
                      <a:gd name="T15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6" h="26">
                        <a:moveTo>
                          <a:pt x="3" y="26"/>
                        </a:moveTo>
                        <a:cubicBezTo>
                          <a:pt x="2" y="26"/>
                          <a:pt x="1" y="26"/>
                          <a:pt x="1" y="25"/>
                        </a:cubicBezTo>
                        <a:cubicBezTo>
                          <a:pt x="0" y="24"/>
                          <a:pt x="0" y="22"/>
                          <a:pt x="1" y="21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22" y="0"/>
                          <a:pt x="24" y="0"/>
                          <a:pt x="25" y="1"/>
                        </a:cubicBezTo>
                        <a:cubicBezTo>
                          <a:pt x="26" y="2"/>
                          <a:pt x="26" y="4"/>
                          <a:pt x="25" y="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6"/>
                          <a:pt x="4" y="26"/>
                          <a:pt x="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" name="Freeform 11">
                    <a:extLst>
                      <a:ext uri="{FF2B5EF4-FFF2-40B4-BE49-F238E27FC236}">
                        <a16:creationId xmlns:a16="http://schemas.microsoft.com/office/drawing/2014/main" id="{D7334415-CBC9-4BE9-B9C7-D81EE5E9DC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14725" y="492126"/>
                    <a:ext cx="128588" cy="128588"/>
                  </a:xfrm>
                  <a:custGeom>
                    <a:avLst/>
                    <a:gdLst>
                      <a:gd name="T0" fmla="*/ 31 w 34"/>
                      <a:gd name="T1" fmla="*/ 34 h 34"/>
                      <a:gd name="T2" fmla="*/ 29 w 34"/>
                      <a:gd name="T3" fmla="*/ 33 h 34"/>
                      <a:gd name="T4" fmla="*/ 1 w 34"/>
                      <a:gd name="T5" fmla="*/ 5 h 34"/>
                      <a:gd name="T6" fmla="*/ 1 w 34"/>
                      <a:gd name="T7" fmla="*/ 1 h 34"/>
                      <a:gd name="T8" fmla="*/ 5 w 34"/>
                      <a:gd name="T9" fmla="*/ 1 h 34"/>
                      <a:gd name="T10" fmla="*/ 33 w 34"/>
                      <a:gd name="T11" fmla="*/ 29 h 34"/>
                      <a:gd name="T12" fmla="*/ 33 w 34"/>
                      <a:gd name="T13" fmla="*/ 33 h 34"/>
                      <a:gd name="T14" fmla="*/ 31 w 34"/>
                      <a:gd name="T15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4" h="34">
                        <a:moveTo>
                          <a:pt x="31" y="34"/>
                        </a:moveTo>
                        <a:cubicBezTo>
                          <a:pt x="30" y="34"/>
                          <a:pt x="29" y="34"/>
                          <a:pt x="29" y="33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2"/>
                          <a:pt x="1" y="1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33" y="29"/>
                          <a:pt x="33" y="29"/>
                          <a:pt x="33" y="29"/>
                        </a:cubicBezTo>
                        <a:cubicBezTo>
                          <a:pt x="34" y="30"/>
                          <a:pt x="34" y="32"/>
                          <a:pt x="33" y="33"/>
                        </a:cubicBezTo>
                        <a:cubicBezTo>
                          <a:pt x="33" y="34"/>
                          <a:pt x="32" y="34"/>
                          <a:pt x="31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" name="Freeform 12">
                    <a:extLst>
                      <a:ext uri="{FF2B5EF4-FFF2-40B4-BE49-F238E27FC236}">
                        <a16:creationId xmlns:a16="http://schemas.microsoft.com/office/drawing/2014/main" id="{49387514-2659-48A4-A293-C890359099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35375" y="401638"/>
                    <a:ext cx="98425" cy="98425"/>
                  </a:xfrm>
                  <a:custGeom>
                    <a:avLst/>
                    <a:gdLst>
                      <a:gd name="T0" fmla="*/ 23 w 26"/>
                      <a:gd name="T1" fmla="*/ 26 h 26"/>
                      <a:gd name="T2" fmla="*/ 21 w 26"/>
                      <a:gd name="T3" fmla="*/ 25 h 26"/>
                      <a:gd name="T4" fmla="*/ 1 w 26"/>
                      <a:gd name="T5" fmla="*/ 5 h 26"/>
                      <a:gd name="T6" fmla="*/ 1 w 26"/>
                      <a:gd name="T7" fmla="*/ 1 h 26"/>
                      <a:gd name="T8" fmla="*/ 5 w 26"/>
                      <a:gd name="T9" fmla="*/ 1 h 26"/>
                      <a:gd name="T10" fmla="*/ 25 w 26"/>
                      <a:gd name="T11" fmla="*/ 21 h 26"/>
                      <a:gd name="T12" fmla="*/ 25 w 26"/>
                      <a:gd name="T13" fmla="*/ 25 h 26"/>
                      <a:gd name="T14" fmla="*/ 23 w 26"/>
                      <a:gd name="T15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6" h="26">
                        <a:moveTo>
                          <a:pt x="23" y="26"/>
                        </a:moveTo>
                        <a:cubicBezTo>
                          <a:pt x="22" y="26"/>
                          <a:pt x="21" y="26"/>
                          <a:pt x="21" y="2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2"/>
                          <a:pt x="1" y="1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25" y="21"/>
                          <a:pt x="25" y="21"/>
                          <a:pt x="25" y="21"/>
                        </a:cubicBezTo>
                        <a:cubicBezTo>
                          <a:pt x="26" y="22"/>
                          <a:pt x="26" y="24"/>
                          <a:pt x="25" y="25"/>
                        </a:cubicBezTo>
                        <a:cubicBezTo>
                          <a:pt x="25" y="26"/>
                          <a:pt x="24" y="26"/>
                          <a:pt x="2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Freeform 13">
                    <a:extLst>
                      <a:ext uri="{FF2B5EF4-FFF2-40B4-BE49-F238E27FC236}">
                        <a16:creationId xmlns:a16="http://schemas.microsoft.com/office/drawing/2014/main" id="{F7C73D50-CEEF-442B-B47E-0C3CB4B3FB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71875" y="444501"/>
                    <a:ext cx="119063" cy="120650"/>
                  </a:xfrm>
                  <a:custGeom>
                    <a:avLst/>
                    <a:gdLst>
                      <a:gd name="T0" fmla="*/ 9 w 75"/>
                      <a:gd name="T1" fmla="*/ 76 h 76"/>
                      <a:gd name="T2" fmla="*/ 0 w 75"/>
                      <a:gd name="T3" fmla="*/ 66 h 76"/>
                      <a:gd name="T4" fmla="*/ 66 w 75"/>
                      <a:gd name="T5" fmla="*/ 0 h 76"/>
                      <a:gd name="T6" fmla="*/ 75 w 75"/>
                      <a:gd name="T7" fmla="*/ 9 h 76"/>
                      <a:gd name="T8" fmla="*/ 9 w 75"/>
                      <a:gd name="T9" fmla="*/ 76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5" h="76">
                        <a:moveTo>
                          <a:pt x="9" y="76"/>
                        </a:moveTo>
                        <a:lnTo>
                          <a:pt x="0" y="66"/>
                        </a:lnTo>
                        <a:lnTo>
                          <a:pt x="66" y="0"/>
                        </a:lnTo>
                        <a:lnTo>
                          <a:pt x="75" y="9"/>
                        </a:lnTo>
                        <a:lnTo>
                          <a:pt x="9" y="7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Freeform 14">
                    <a:extLst>
                      <a:ext uri="{FF2B5EF4-FFF2-40B4-BE49-F238E27FC236}">
                        <a16:creationId xmlns:a16="http://schemas.microsoft.com/office/drawing/2014/main" id="{FCBD90CA-0FF4-49F3-9BE5-BD0F3D6997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525" y="598488"/>
                    <a:ext cx="53975" cy="52388"/>
                  </a:xfrm>
                  <a:custGeom>
                    <a:avLst/>
                    <a:gdLst>
                      <a:gd name="T0" fmla="*/ 11 w 14"/>
                      <a:gd name="T1" fmla="*/ 14 h 14"/>
                      <a:gd name="T2" fmla="*/ 9 w 14"/>
                      <a:gd name="T3" fmla="*/ 13 h 14"/>
                      <a:gd name="T4" fmla="*/ 1 w 14"/>
                      <a:gd name="T5" fmla="*/ 5 h 14"/>
                      <a:gd name="T6" fmla="*/ 1 w 14"/>
                      <a:gd name="T7" fmla="*/ 1 h 14"/>
                      <a:gd name="T8" fmla="*/ 5 w 14"/>
                      <a:gd name="T9" fmla="*/ 1 h 14"/>
                      <a:gd name="T10" fmla="*/ 13 w 14"/>
                      <a:gd name="T11" fmla="*/ 9 h 14"/>
                      <a:gd name="T12" fmla="*/ 13 w 14"/>
                      <a:gd name="T13" fmla="*/ 13 h 14"/>
                      <a:gd name="T14" fmla="*/ 11 w 14"/>
                      <a:gd name="T15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4" h="14">
                        <a:moveTo>
                          <a:pt x="11" y="14"/>
                        </a:moveTo>
                        <a:cubicBezTo>
                          <a:pt x="10" y="14"/>
                          <a:pt x="9" y="14"/>
                          <a:pt x="9" y="13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2"/>
                          <a:pt x="1" y="1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4" y="10"/>
                          <a:pt x="14" y="12"/>
                          <a:pt x="13" y="13"/>
                        </a:cubicBezTo>
                        <a:cubicBezTo>
                          <a:pt x="13" y="14"/>
                          <a:pt x="12" y="14"/>
                          <a:pt x="11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Freeform 15">
                    <a:extLst>
                      <a:ext uri="{FF2B5EF4-FFF2-40B4-BE49-F238E27FC236}">
                        <a16:creationId xmlns:a16="http://schemas.microsoft.com/office/drawing/2014/main" id="{0C429B1F-FE1F-4CF4-933F-BCC27CF372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4563" y="552451"/>
                    <a:ext cx="52388" cy="53975"/>
                  </a:xfrm>
                  <a:custGeom>
                    <a:avLst/>
                    <a:gdLst>
                      <a:gd name="T0" fmla="*/ 11 w 14"/>
                      <a:gd name="T1" fmla="*/ 14 h 14"/>
                      <a:gd name="T2" fmla="*/ 9 w 14"/>
                      <a:gd name="T3" fmla="*/ 13 h 14"/>
                      <a:gd name="T4" fmla="*/ 1 w 14"/>
                      <a:gd name="T5" fmla="*/ 5 h 14"/>
                      <a:gd name="T6" fmla="*/ 1 w 14"/>
                      <a:gd name="T7" fmla="*/ 1 h 14"/>
                      <a:gd name="T8" fmla="*/ 5 w 14"/>
                      <a:gd name="T9" fmla="*/ 1 h 14"/>
                      <a:gd name="T10" fmla="*/ 13 w 14"/>
                      <a:gd name="T11" fmla="*/ 9 h 14"/>
                      <a:gd name="T12" fmla="*/ 13 w 14"/>
                      <a:gd name="T13" fmla="*/ 13 h 14"/>
                      <a:gd name="T14" fmla="*/ 11 w 14"/>
                      <a:gd name="T15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4" h="14">
                        <a:moveTo>
                          <a:pt x="11" y="14"/>
                        </a:moveTo>
                        <a:cubicBezTo>
                          <a:pt x="10" y="14"/>
                          <a:pt x="9" y="14"/>
                          <a:pt x="9" y="13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2"/>
                          <a:pt x="1" y="1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4" y="10"/>
                          <a:pt x="14" y="12"/>
                          <a:pt x="13" y="13"/>
                        </a:cubicBezTo>
                        <a:cubicBezTo>
                          <a:pt x="13" y="14"/>
                          <a:pt x="12" y="14"/>
                          <a:pt x="11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7" name="Agrupar 86">
                  <a:extLst>
                    <a:ext uri="{FF2B5EF4-FFF2-40B4-BE49-F238E27FC236}">
                      <a16:creationId xmlns:a16="http://schemas.microsoft.com/office/drawing/2014/main" id="{9B4AEE8C-1878-489D-BB5E-E45B5D162316}"/>
                    </a:ext>
                  </a:extLst>
                </p:cNvPr>
                <p:cNvGrpSpPr/>
                <p:nvPr/>
              </p:nvGrpSpPr>
              <p:grpSpPr>
                <a:xfrm>
                  <a:off x="915961" y="3512753"/>
                  <a:ext cx="427166" cy="436045"/>
                  <a:chOff x="1809750" y="417513"/>
                  <a:chExt cx="687388" cy="701675"/>
                </a:xfrm>
                <a:solidFill>
                  <a:srgbClr val="003865"/>
                </a:solidFill>
              </p:grpSpPr>
              <p:sp>
                <p:nvSpPr>
                  <p:cNvPr id="91" name="Freeform 263">
                    <a:extLst>
                      <a:ext uri="{FF2B5EF4-FFF2-40B4-BE49-F238E27FC236}">
                        <a16:creationId xmlns:a16="http://schemas.microsoft.com/office/drawing/2014/main" id="{B2736C01-F578-4987-988F-EF02F8B2F0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46275" y="642938"/>
                    <a:ext cx="158750" cy="114300"/>
                  </a:xfrm>
                  <a:custGeom>
                    <a:avLst/>
                    <a:gdLst>
                      <a:gd name="T0" fmla="*/ 39 w 42"/>
                      <a:gd name="T1" fmla="*/ 30 h 30"/>
                      <a:gd name="T2" fmla="*/ 36 w 42"/>
                      <a:gd name="T3" fmla="*/ 27 h 30"/>
                      <a:gd name="T4" fmla="*/ 36 w 42"/>
                      <a:gd name="T5" fmla="*/ 23 h 30"/>
                      <a:gd name="T6" fmla="*/ 3 w 42"/>
                      <a:gd name="T7" fmla="*/ 6 h 30"/>
                      <a:gd name="T8" fmla="*/ 0 w 42"/>
                      <a:gd name="T9" fmla="*/ 3 h 30"/>
                      <a:gd name="T10" fmla="*/ 3 w 42"/>
                      <a:gd name="T11" fmla="*/ 0 h 30"/>
                      <a:gd name="T12" fmla="*/ 42 w 42"/>
                      <a:gd name="T13" fmla="*/ 23 h 30"/>
                      <a:gd name="T14" fmla="*/ 42 w 42"/>
                      <a:gd name="T15" fmla="*/ 27 h 30"/>
                      <a:gd name="T16" fmla="*/ 39 w 42"/>
                      <a:gd name="T17" fmla="*/ 3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2" h="30">
                        <a:moveTo>
                          <a:pt x="39" y="30"/>
                        </a:moveTo>
                        <a:cubicBezTo>
                          <a:pt x="37" y="30"/>
                          <a:pt x="36" y="29"/>
                          <a:pt x="36" y="27"/>
                        </a:cubicBezTo>
                        <a:cubicBezTo>
                          <a:pt x="36" y="23"/>
                          <a:pt x="36" y="23"/>
                          <a:pt x="36" y="23"/>
                        </a:cubicBezTo>
                        <a:cubicBezTo>
                          <a:pt x="36" y="13"/>
                          <a:pt x="16" y="6"/>
                          <a:pt x="3" y="6"/>
                        </a:cubicBezTo>
                        <a:cubicBezTo>
                          <a:pt x="1" y="6"/>
                          <a:pt x="0" y="5"/>
                          <a:pt x="0" y="3"/>
                        </a:cubicBezTo>
                        <a:cubicBezTo>
                          <a:pt x="0" y="1"/>
                          <a:pt x="1" y="0"/>
                          <a:pt x="3" y="0"/>
                        </a:cubicBezTo>
                        <a:cubicBezTo>
                          <a:pt x="17" y="0"/>
                          <a:pt x="42" y="7"/>
                          <a:pt x="42" y="23"/>
                        </a:cubicBezTo>
                        <a:cubicBezTo>
                          <a:pt x="42" y="27"/>
                          <a:pt x="42" y="27"/>
                          <a:pt x="42" y="27"/>
                        </a:cubicBezTo>
                        <a:cubicBezTo>
                          <a:pt x="42" y="29"/>
                          <a:pt x="41" y="30"/>
                          <a:pt x="39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Freeform 264">
                    <a:extLst>
                      <a:ext uri="{FF2B5EF4-FFF2-40B4-BE49-F238E27FC236}">
                        <a16:creationId xmlns:a16="http://schemas.microsoft.com/office/drawing/2014/main" id="{36D91F1E-4A3D-47CA-9CD6-DD11BE0CD9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0888" y="869951"/>
                    <a:ext cx="84138" cy="68263"/>
                  </a:xfrm>
                  <a:custGeom>
                    <a:avLst/>
                    <a:gdLst>
                      <a:gd name="T0" fmla="*/ 3 w 22"/>
                      <a:gd name="T1" fmla="*/ 18 h 18"/>
                      <a:gd name="T2" fmla="*/ 0 w 22"/>
                      <a:gd name="T3" fmla="*/ 15 h 18"/>
                      <a:gd name="T4" fmla="*/ 3 w 22"/>
                      <a:gd name="T5" fmla="*/ 12 h 18"/>
                      <a:gd name="T6" fmla="*/ 16 w 22"/>
                      <a:gd name="T7" fmla="*/ 3 h 18"/>
                      <a:gd name="T8" fmla="*/ 19 w 22"/>
                      <a:gd name="T9" fmla="*/ 0 h 18"/>
                      <a:gd name="T10" fmla="*/ 22 w 22"/>
                      <a:gd name="T11" fmla="*/ 3 h 18"/>
                      <a:gd name="T12" fmla="*/ 3 w 22"/>
                      <a:gd name="T13" fmla="*/ 18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2" h="18">
                        <a:moveTo>
                          <a:pt x="3" y="18"/>
                        </a:moveTo>
                        <a:cubicBezTo>
                          <a:pt x="1" y="18"/>
                          <a:pt x="0" y="17"/>
                          <a:pt x="0" y="15"/>
                        </a:cubicBezTo>
                        <a:cubicBezTo>
                          <a:pt x="0" y="13"/>
                          <a:pt x="1" y="12"/>
                          <a:pt x="3" y="12"/>
                        </a:cubicBezTo>
                        <a:cubicBezTo>
                          <a:pt x="10" y="12"/>
                          <a:pt x="16" y="7"/>
                          <a:pt x="16" y="3"/>
                        </a:cubicBezTo>
                        <a:cubicBezTo>
                          <a:pt x="16" y="1"/>
                          <a:pt x="17" y="0"/>
                          <a:pt x="19" y="0"/>
                        </a:cubicBezTo>
                        <a:cubicBezTo>
                          <a:pt x="21" y="0"/>
                          <a:pt x="22" y="1"/>
                          <a:pt x="22" y="3"/>
                        </a:cubicBezTo>
                        <a:cubicBezTo>
                          <a:pt x="22" y="11"/>
                          <a:pt x="13" y="18"/>
                          <a:pt x="3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Freeform 265">
                    <a:extLst>
                      <a:ext uri="{FF2B5EF4-FFF2-40B4-BE49-F238E27FC236}">
                        <a16:creationId xmlns:a16="http://schemas.microsoft.com/office/drawing/2014/main" id="{EAFF3C6F-124B-4191-925A-75A80CFF3C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09750" y="642938"/>
                    <a:ext cx="158750" cy="295275"/>
                  </a:xfrm>
                  <a:custGeom>
                    <a:avLst/>
                    <a:gdLst>
                      <a:gd name="T0" fmla="*/ 19 w 42"/>
                      <a:gd name="T1" fmla="*/ 78 h 78"/>
                      <a:gd name="T2" fmla="*/ 0 w 42"/>
                      <a:gd name="T3" fmla="*/ 63 h 78"/>
                      <a:gd name="T4" fmla="*/ 0 w 42"/>
                      <a:gd name="T5" fmla="*/ 23 h 78"/>
                      <a:gd name="T6" fmla="*/ 39 w 42"/>
                      <a:gd name="T7" fmla="*/ 0 h 78"/>
                      <a:gd name="T8" fmla="*/ 42 w 42"/>
                      <a:gd name="T9" fmla="*/ 3 h 78"/>
                      <a:gd name="T10" fmla="*/ 39 w 42"/>
                      <a:gd name="T11" fmla="*/ 6 h 78"/>
                      <a:gd name="T12" fmla="*/ 6 w 42"/>
                      <a:gd name="T13" fmla="*/ 23 h 78"/>
                      <a:gd name="T14" fmla="*/ 6 w 42"/>
                      <a:gd name="T15" fmla="*/ 63 h 78"/>
                      <a:gd name="T16" fmla="*/ 19 w 42"/>
                      <a:gd name="T17" fmla="*/ 72 h 78"/>
                      <a:gd name="T18" fmla="*/ 22 w 42"/>
                      <a:gd name="T19" fmla="*/ 75 h 78"/>
                      <a:gd name="T20" fmla="*/ 19 w 42"/>
                      <a:gd name="T21" fmla="*/ 78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42" h="78">
                        <a:moveTo>
                          <a:pt x="19" y="78"/>
                        </a:moveTo>
                        <a:cubicBezTo>
                          <a:pt x="9" y="78"/>
                          <a:pt x="0" y="71"/>
                          <a:pt x="0" y="63"/>
                        </a:cubicBezTo>
                        <a:cubicBezTo>
                          <a:pt x="0" y="23"/>
                          <a:pt x="0" y="23"/>
                          <a:pt x="0" y="23"/>
                        </a:cubicBezTo>
                        <a:cubicBezTo>
                          <a:pt x="0" y="7"/>
                          <a:pt x="25" y="0"/>
                          <a:pt x="39" y="0"/>
                        </a:cubicBezTo>
                        <a:cubicBezTo>
                          <a:pt x="41" y="0"/>
                          <a:pt x="42" y="1"/>
                          <a:pt x="42" y="3"/>
                        </a:cubicBezTo>
                        <a:cubicBezTo>
                          <a:pt x="42" y="5"/>
                          <a:pt x="41" y="6"/>
                          <a:pt x="39" y="6"/>
                        </a:cubicBezTo>
                        <a:cubicBezTo>
                          <a:pt x="26" y="6"/>
                          <a:pt x="6" y="13"/>
                          <a:pt x="6" y="23"/>
                        </a:cubicBezTo>
                        <a:cubicBezTo>
                          <a:pt x="6" y="63"/>
                          <a:pt x="6" y="63"/>
                          <a:pt x="6" y="63"/>
                        </a:cubicBezTo>
                        <a:cubicBezTo>
                          <a:pt x="6" y="67"/>
                          <a:pt x="12" y="72"/>
                          <a:pt x="19" y="72"/>
                        </a:cubicBezTo>
                        <a:cubicBezTo>
                          <a:pt x="21" y="72"/>
                          <a:pt x="22" y="73"/>
                          <a:pt x="22" y="75"/>
                        </a:cubicBezTo>
                        <a:cubicBezTo>
                          <a:pt x="22" y="77"/>
                          <a:pt x="21" y="78"/>
                          <a:pt x="19" y="7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Freeform 266">
                    <a:extLst>
                      <a:ext uri="{FF2B5EF4-FFF2-40B4-BE49-F238E27FC236}">
                        <a16:creationId xmlns:a16="http://schemas.microsoft.com/office/drawing/2014/main" id="{E0423A00-CBC3-4B1C-9E17-1CEAB1CEF3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0888" y="735013"/>
                    <a:ext cx="23813" cy="384175"/>
                  </a:xfrm>
                  <a:custGeom>
                    <a:avLst/>
                    <a:gdLst>
                      <a:gd name="T0" fmla="*/ 3 w 6"/>
                      <a:gd name="T1" fmla="*/ 102 h 102"/>
                      <a:gd name="T2" fmla="*/ 0 w 6"/>
                      <a:gd name="T3" fmla="*/ 99 h 102"/>
                      <a:gd name="T4" fmla="*/ 0 w 6"/>
                      <a:gd name="T5" fmla="*/ 3 h 102"/>
                      <a:gd name="T6" fmla="*/ 3 w 6"/>
                      <a:gd name="T7" fmla="*/ 0 h 102"/>
                      <a:gd name="T8" fmla="*/ 6 w 6"/>
                      <a:gd name="T9" fmla="*/ 3 h 102"/>
                      <a:gd name="T10" fmla="*/ 6 w 6"/>
                      <a:gd name="T11" fmla="*/ 99 h 102"/>
                      <a:gd name="T12" fmla="*/ 3 w 6"/>
                      <a:gd name="T1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102">
                        <a:moveTo>
                          <a:pt x="3" y="102"/>
                        </a:moveTo>
                        <a:cubicBezTo>
                          <a:pt x="1" y="102"/>
                          <a:pt x="0" y="101"/>
                          <a:pt x="0" y="99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1"/>
                          <a:pt x="1" y="0"/>
                          <a:pt x="3" y="0"/>
                        </a:cubicBezTo>
                        <a:cubicBezTo>
                          <a:pt x="5" y="0"/>
                          <a:pt x="6" y="1"/>
                          <a:pt x="6" y="3"/>
                        </a:cubicBezTo>
                        <a:cubicBezTo>
                          <a:pt x="6" y="99"/>
                          <a:pt x="6" y="99"/>
                          <a:pt x="6" y="99"/>
                        </a:cubicBezTo>
                        <a:cubicBezTo>
                          <a:pt x="6" y="101"/>
                          <a:pt x="5" y="102"/>
                          <a:pt x="3" y="10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Freeform 267">
                    <a:extLst>
                      <a:ext uri="{FF2B5EF4-FFF2-40B4-BE49-F238E27FC236}">
                        <a16:creationId xmlns:a16="http://schemas.microsoft.com/office/drawing/2014/main" id="{1AFE8253-C84C-4CEB-B567-C19EDC03A9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70075" y="735013"/>
                    <a:ext cx="23813" cy="384175"/>
                  </a:xfrm>
                  <a:custGeom>
                    <a:avLst/>
                    <a:gdLst>
                      <a:gd name="T0" fmla="*/ 3 w 6"/>
                      <a:gd name="T1" fmla="*/ 102 h 102"/>
                      <a:gd name="T2" fmla="*/ 0 w 6"/>
                      <a:gd name="T3" fmla="*/ 99 h 102"/>
                      <a:gd name="T4" fmla="*/ 0 w 6"/>
                      <a:gd name="T5" fmla="*/ 3 h 102"/>
                      <a:gd name="T6" fmla="*/ 3 w 6"/>
                      <a:gd name="T7" fmla="*/ 0 h 102"/>
                      <a:gd name="T8" fmla="*/ 6 w 6"/>
                      <a:gd name="T9" fmla="*/ 3 h 102"/>
                      <a:gd name="T10" fmla="*/ 6 w 6"/>
                      <a:gd name="T11" fmla="*/ 99 h 102"/>
                      <a:gd name="T12" fmla="*/ 3 w 6"/>
                      <a:gd name="T13" fmla="*/ 102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102">
                        <a:moveTo>
                          <a:pt x="3" y="102"/>
                        </a:moveTo>
                        <a:cubicBezTo>
                          <a:pt x="1" y="102"/>
                          <a:pt x="0" y="101"/>
                          <a:pt x="0" y="99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1"/>
                          <a:pt x="1" y="0"/>
                          <a:pt x="3" y="0"/>
                        </a:cubicBezTo>
                        <a:cubicBezTo>
                          <a:pt x="5" y="0"/>
                          <a:pt x="6" y="1"/>
                          <a:pt x="6" y="3"/>
                        </a:cubicBezTo>
                        <a:cubicBezTo>
                          <a:pt x="6" y="99"/>
                          <a:pt x="6" y="99"/>
                          <a:pt x="6" y="99"/>
                        </a:cubicBezTo>
                        <a:cubicBezTo>
                          <a:pt x="6" y="101"/>
                          <a:pt x="5" y="102"/>
                          <a:pt x="3" y="10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Freeform 268">
                    <a:extLst>
                      <a:ext uri="{FF2B5EF4-FFF2-40B4-BE49-F238E27FC236}">
                        <a16:creationId xmlns:a16="http://schemas.microsoft.com/office/drawing/2014/main" id="{CA5CCCCC-9FBB-48EA-81C1-6357B21E45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46275" y="915988"/>
                    <a:ext cx="22225" cy="203200"/>
                  </a:xfrm>
                  <a:custGeom>
                    <a:avLst/>
                    <a:gdLst>
                      <a:gd name="T0" fmla="*/ 3 w 6"/>
                      <a:gd name="T1" fmla="*/ 54 h 54"/>
                      <a:gd name="T2" fmla="*/ 0 w 6"/>
                      <a:gd name="T3" fmla="*/ 51 h 54"/>
                      <a:gd name="T4" fmla="*/ 0 w 6"/>
                      <a:gd name="T5" fmla="*/ 3 h 54"/>
                      <a:gd name="T6" fmla="*/ 3 w 6"/>
                      <a:gd name="T7" fmla="*/ 0 h 54"/>
                      <a:gd name="T8" fmla="*/ 6 w 6"/>
                      <a:gd name="T9" fmla="*/ 3 h 54"/>
                      <a:gd name="T10" fmla="*/ 6 w 6"/>
                      <a:gd name="T11" fmla="*/ 51 h 54"/>
                      <a:gd name="T12" fmla="*/ 3 w 6"/>
                      <a:gd name="T13" fmla="*/ 54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" h="54">
                        <a:moveTo>
                          <a:pt x="3" y="54"/>
                        </a:moveTo>
                        <a:cubicBezTo>
                          <a:pt x="1" y="54"/>
                          <a:pt x="0" y="53"/>
                          <a:pt x="0" y="51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1"/>
                          <a:pt x="1" y="0"/>
                          <a:pt x="3" y="0"/>
                        </a:cubicBezTo>
                        <a:cubicBezTo>
                          <a:pt x="5" y="0"/>
                          <a:pt x="6" y="1"/>
                          <a:pt x="6" y="3"/>
                        </a:cubicBezTo>
                        <a:cubicBezTo>
                          <a:pt x="6" y="51"/>
                          <a:pt x="6" y="51"/>
                          <a:pt x="6" y="51"/>
                        </a:cubicBezTo>
                        <a:cubicBezTo>
                          <a:pt x="6" y="53"/>
                          <a:pt x="5" y="54"/>
                          <a:pt x="3" y="5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Freeform 269">
                    <a:extLst>
                      <a:ext uri="{FF2B5EF4-FFF2-40B4-BE49-F238E27FC236}">
                        <a16:creationId xmlns:a16="http://schemas.microsoft.com/office/drawing/2014/main" id="{159D8154-C2A7-4FE5-A11F-C6A36E321F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885950" y="447676"/>
                    <a:ext cx="142875" cy="173038"/>
                  </a:xfrm>
                  <a:custGeom>
                    <a:avLst/>
                    <a:gdLst>
                      <a:gd name="T0" fmla="*/ 19 w 38"/>
                      <a:gd name="T1" fmla="*/ 46 h 46"/>
                      <a:gd name="T2" fmla="*/ 0 w 38"/>
                      <a:gd name="T3" fmla="*/ 27 h 46"/>
                      <a:gd name="T4" fmla="*/ 0 w 38"/>
                      <a:gd name="T5" fmla="*/ 19 h 46"/>
                      <a:gd name="T6" fmla="*/ 19 w 38"/>
                      <a:gd name="T7" fmla="*/ 0 h 46"/>
                      <a:gd name="T8" fmla="*/ 38 w 38"/>
                      <a:gd name="T9" fmla="*/ 19 h 46"/>
                      <a:gd name="T10" fmla="*/ 38 w 38"/>
                      <a:gd name="T11" fmla="*/ 27 h 46"/>
                      <a:gd name="T12" fmla="*/ 19 w 38"/>
                      <a:gd name="T13" fmla="*/ 46 h 46"/>
                      <a:gd name="T14" fmla="*/ 19 w 38"/>
                      <a:gd name="T15" fmla="*/ 6 h 46"/>
                      <a:gd name="T16" fmla="*/ 6 w 38"/>
                      <a:gd name="T17" fmla="*/ 19 h 46"/>
                      <a:gd name="T18" fmla="*/ 6 w 38"/>
                      <a:gd name="T19" fmla="*/ 27 h 46"/>
                      <a:gd name="T20" fmla="*/ 19 w 38"/>
                      <a:gd name="T21" fmla="*/ 40 h 46"/>
                      <a:gd name="T22" fmla="*/ 32 w 38"/>
                      <a:gd name="T23" fmla="*/ 27 h 46"/>
                      <a:gd name="T24" fmla="*/ 32 w 38"/>
                      <a:gd name="T25" fmla="*/ 19 h 46"/>
                      <a:gd name="T26" fmla="*/ 19 w 38"/>
                      <a:gd name="T27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8" h="46">
                        <a:moveTo>
                          <a:pt x="19" y="46"/>
                        </a:moveTo>
                        <a:cubicBezTo>
                          <a:pt x="8" y="46"/>
                          <a:pt x="0" y="38"/>
                          <a:pt x="0" y="27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8"/>
                          <a:pt x="8" y="0"/>
                          <a:pt x="19" y="0"/>
                        </a:cubicBezTo>
                        <a:cubicBezTo>
                          <a:pt x="30" y="0"/>
                          <a:pt x="38" y="8"/>
                          <a:pt x="38" y="19"/>
                        </a:cubicBezTo>
                        <a:cubicBezTo>
                          <a:pt x="38" y="27"/>
                          <a:pt x="38" y="27"/>
                          <a:pt x="38" y="27"/>
                        </a:cubicBezTo>
                        <a:cubicBezTo>
                          <a:pt x="38" y="38"/>
                          <a:pt x="30" y="46"/>
                          <a:pt x="19" y="46"/>
                        </a:cubicBezTo>
                        <a:close/>
                        <a:moveTo>
                          <a:pt x="19" y="6"/>
                        </a:moveTo>
                        <a:cubicBezTo>
                          <a:pt x="11" y="6"/>
                          <a:pt x="6" y="11"/>
                          <a:pt x="6" y="19"/>
                        </a:cubicBezTo>
                        <a:cubicBezTo>
                          <a:pt x="6" y="27"/>
                          <a:pt x="6" y="27"/>
                          <a:pt x="6" y="27"/>
                        </a:cubicBezTo>
                        <a:cubicBezTo>
                          <a:pt x="6" y="35"/>
                          <a:pt x="11" y="40"/>
                          <a:pt x="19" y="40"/>
                        </a:cubicBezTo>
                        <a:cubicBezTo>
                          <a:pt x="27" y="40"/>
                          <a:pt x="32" y="35"/>
                          <a:pt x="32" y="27"/>
                        </a:cubicBez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32" y="11"/>
                          <a:pt x="27" y="6"/>
                          <a:pt x="19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Freeform 270">
                    <a:extLst>
                      <a:ext uri="{FF2B5EF4-FFF2-40B4-BE49-F238E27FC236}">
                        <a16:creationId xmlns:a16="http://schemas.microsoft.com/office/drawing/2014/main" id="{5E0D9E7B-3241-47F2-AD3A-471C6CAA86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7413" y="527051"/>
                    <a:ext cx="230188" cy="230188"/>
                  </a:xfrm>
                  <a:custGeom>
                    <a:avLst/>
                    <a:gdLst>
                      <a:gd name="T0" fmla="*/ 3 w 61"/>
                      <a:gd name="T1" fmla="*/ 61 h 61"/>
                      <a:gd name="T2" fmla="*/ 0 w 61"/>
                      <a:gd name="T3" fmla="*/ 58 h 61"/>
                      <a:gd name="T4" fmla="*/ 0 w 61"/>
                      <a:gd name="T5" fmla="*/ 42 h 61"/>
                      <a:gd name="T6" fmla="*/ 4 w 61"/>
                      <a:gd name="T7" fmla="*/ 33 h 61"/>
                      <a:gd name="T8" fmla="*/ 37 w 61"/>
                      <a:gd name="T9" fmla="*/ 0 h 61"/>
                      <a:gd name="T10" fmla="*/ 41 w 61"/>
                      <a:gd name="T11" fmla="*/ 4 h 61"/>
                      <a:gd name="T12" fmla="*/ 8 w 61"/>
                      <a:gd name="T13" fmla="*/ 37 h 61"/>
                      <a:gd name="T14" fmla="*/ 6 w 61"/>
                      <a:gd name="T15" fmla="*/ 42 h 61"/>
                      <a:gd name="T16" fmla="*/ 6 w 61"/>
                      <a:gd name="T17" fmla="*/ 55 h 61"/>
                      <a:gd name="T18" fmla="*/ 19 w 61"/>
                      <a:gd name="T19" fmla="*/ 55 h 61"/>
                      <a:gd name="T20" fmla="*/ 24 w 61"/>
                      <a:gd name="T21" fmla="*/ 53 h 61"/>
                      <a:gd name="T22" fmla="*/ 57 w 61"/>
                      <a:gd name="T23" fmla="*/ 20 h 61"/>
                      <a:gd name="T24" fmla="*/ 61 w 61"/>
                      <a:gd name="T25" fmla="*/ 24 h 61"/>
                      <a:gd name="T26" fmla="*/ 28 w 61"/>
                      <a:gd name="T27" fmla="*/ 57 h 61"/>
                      <a:gd name="T28" fmla="*/ 19 w 61"/>
                      <a:gd name="T29" fmla="*/ 61 h 61"/>
                      <a:gd name="T30" fmla="*/ 3 w 61"/>
                      <a:gd name="T31" fmla="*/ 61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1" h="61">
                        <a:moveTo>
                          <a:pt x="3" y="61"/>
                        </a:moveTo>
                        <a:cubicBezTo>
                          <a:pt x="1" y="61"/>
                          <a:pt x="0" y="60"/>
                          <a:pt x="0" y="58"/>
                        </a:cubicBezTo>
                        <a:cubicBezTo>
                          <a:pt x="0" y="42"/>
                          <a:pt x="0" y="42"/>
                          <a:pt x="0" y="42"/>
                        </a:cubicBezTo>
                        <a:cubicBezTo>
                          <a:pt x="0" y="38"/>
                          <a:pt x="1" y="36"/>
                          <a:pt x="4" y="33"/>
                        </a:cubicBezTo>
                        <a:cubicBezTo>
                          <a:pt x="37" y="0"/>
                          <a:pt x="37" y="0"/>
                          <a:pt x="37" y="0"/>
                        </a:cubicBezTo>
                        <a:cubicBezTo>
                          <a:pt x="41" y="4"/>
                          <a:pt x="41" y="4"/>
                          <a:pt x="41" y="4"/>
                        </a:cubicBezTo>
                        <a:cubicBezTo>
                          <a:pt x="8" y="37"/>
                          <a:pt x="8" y="37"/>
                          <a:pt x="8" y="37"/>
                        </a:cubicBezTo>
                        <a:cubicBezTo>
                          <a:pt x="7" y="39"/>
                          <a:pt x="6" y="40"/>
                          <a:pt x="6" y="42"/>
                        </a:cubicBezTo>
                        <a:cubicBezTo>
                          <a:pt x="6" y="55"/>
                          <a:pt x="6" y="55"/>
                          <a:pt x="6" y="55"/>
                        </a:cubicBezTo>
                        <a:cubicBezTo>
                          <a:pt x="19" y="55"/>
                          <a:pt x="19" y="55"/>
                          <a:pt x="19" y="55"/>
                        </a:cubicBezTo>
                        <a:cubicBezTo>
                          <a:pt x="21" y="55"/>
                          <a:pt x="22" y="54"/>
                          <a:pt x="24" y="53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61" y="24"/>
                          <a:pt x="61" y="24"/>
                          <a:pt x="61" y="24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5" y="60"/>
                          <a:pt x="23" y="61"/>
                          <a:pt x="19" y="61"/>
                        </a:cubicBezTo>
                        <a:lnTo>
                          <a:pt x="3" y="6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Freeform 271">
                    <a:extLst>
                      <a:ext uri="{FF2B5EF4-FFF2-40B4-BE49-F238E27FC236}">
                        <a16:creationId xmlns:a16="http://schemas.microsoft.com/office/drawing/2014/main" id="{7F1B05B8-76C9-45B5-9B05-9C4C4332D5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81213" y="735013"/>
                    <a:ext cx="98425" cy="96838"/>
                  </a:xfrm>
                  <a:custGeom>
                    <a:avLst/>
                    <a:gdLst>
                      <a:gd name="T0" fmla="*/ 3 w 26"/>
                      <a:gd name="T1" fmla="*/ 26 h 26"/>
                      <a:gd name="T2" fmla="*/ 1 w 26"/>
                      <a:gd name="T3" fmla="*/ 25 h 26"/>
                      <a:gd name="T4" fmla="*/ 1 w 26"/>
                      <a:gd name="T5" fmla="*/ 21 h 26"/>
                      <a:gd name="T6" fmla="*/ 21 w 26"/>
                      <a:gd name="T7" fmla="*/ 1 h 26"/>
                      <a:gd name="T8" fmla="*/ 25 w 26"/>
                      <a:gd name="T9" fmla="*/ 1 h 26"/>
                      <a:gd name="T10" fmla="*/ 25 w 26"/>
                      <a:gd name="T11" fmla="*/ 5 h 26"/>
                      <a:gd name="T12" fmla="*/ 5 w 26"/>
                      <a:gd name="T13" fmla="*/ 25 h 26"/>
                      <a:gd name="T14" fmla="*/ 3 w 26"/>
                      <a:gd name="T15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6" h="26">
                        <a:moveTo>
                          <a:pt x="3" y="26"/>
                        </a:moveTo>
                        <a:cubicBezTo>
                          <a:pt x="2" y="26"/>
                          <a:pt x="1" y="26"/>
                          <a:pt x="1" y="25"/>
                        </a:cubicBezTo>
                        <a:cubicBezTo>
                          <a:pt x="0" y="24"/>
                          <a:pt x="0" y="22"/>
                          <a:pt x="1" y="21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22" y="0"/>
                          <a:pt x="24" y="0"/>
                          <a:pt x="25" y="1"/>
                        </a:cubicBezTo>
                        <a:cubicBezTo>
                          <a:pt x="26" y="2"/>
                          <a:pt x="26" y="4"/>
                          <a:pt x="25" y="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6"/>
                          <a:pt x="4" y="26"/>
                          <a:pt x="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Freeform 272">
                    <a:extLst>
                      <a:ext uri="{FF2B5EF4-FFF2-40B4-BE49-F238E27FC236}">
                        <a16:creationId xmlns:a16="http://schemas.microsoft.com/office/drawing/2014/main" id="{75457A90-FB6C-486E-AFC5-F978FF94828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8063" y="508001"/>
                    <a:ext cx="128588" cy="128588"/>
                  </a:xfrm>
                  <a:custGeom>
                    <a:avLst/>
                    <a:gdLst>
                      <a:gd name="T0" fmla="*/ 31 w 34"/>
                      <a:gd name="T1" fmla="*/ 34 h 34"/>
                      <a:gd name="T2" fmla="*/ 29 w 34"/>
                      <a:gd name="T3" fmla="*/ 33 h 34"/>
                      <a:gd name="T4" fmla="*/ 1 w 34"/>
                      <a:gd name="T5" fmla="*/ 5 h 34"/>
                      <a:gd name="T6" fmla="*/ 1 w 34"/>
                      <a:gd name="T7" fmla="*/ 1 h 34"/>
                      <a:gd name="T8" fmla="*/ 5 w 34"/>
                      <a:gd name="T9" fmla="*/ 1 h 34"/>
                      <a:gd name="T10" fmla="*/ 33 w 34"/>
                      <a:gd name="T11" fmla="*/ 29 h 34"/>
                      <a:gd name="T12" fmla="*/ 33 w 34"/>
                      <a:gd name="T13" fmla="*/ 33 h 34"/>
                      <a:gd name="T14" fmla="*/ 31 w 34"/>
                      <a:gd name="T15" fmla="*/ 34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4" h="34">
                        <a:moveTo>
                          <a:pt x="31" y="34"/>
                        </a:moveTo>
                        <a:cubicBezTo>
                          <a:pt x="30" y="34"/>
                          <a:pt x="29" y="34"/>
                          <a:pt x="29" y="33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2"/>
                          <a:pt x="1" y="1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33" y="29"/>
                          <a:pt x="33" y="29"/>
                          <a:pt x="33" y="29"/>
                        </a:cubicBezTo>
                        <a:cubicBezTo>
                          <a:pt x="34" y="30"/>
                          <a:pt x="34" y="32"/>
                          <a:pt x="33" y="33"/>
                        </a:cubicBezTo>
                        <a:cubicBezTo>
                          <a:pt x="33" y="34"/>
                          <a:pt x="32" y="34"/>
                          <a:pt x="31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Freeform 273">
                    <a:extLst>
                      <a:ext uri="{FF2B5EF4-FFF2-40B4-BE49-F238E27FC236}">
                        <a16:creationId xmlns:a16="http://schemas.microsoft.com/office/drawing/2014/main" id="{E0EA773F-B8E4-477E-B14D-947C87AE8D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98713" y="417513"/>
                    <a:ext cx="98425" cy="98425"/>
                  </a:xfrm>
                  <a:custGeom>
                    <a:avLst/>
                    <a:gdLst>
                      <a:gd name="T0" fmla="*/ 23 w 26"/>
                      <a:gd name="T1" fmla="*/ 26 h 26"/>
                      <a:gd name="T2" fmla="*/ 21 w 26"/>
                      <a:gd name="T3" fmla="*/ 25 h 26"/>
                      <a:gd name="T4" fmla="*/ 1 w 26"/>
                      <a:gd name="T5" fmla="*/ 5 h 26"/>
                      <a:gd name="T6" fmla="*/ 1 w 26"/>
                      <a:gd name="T7" fmla="*/ 1 h 26"/>
                      <a:gd name="T8" fmla="*/ 5 w 26"/>
                      <a:gd name="T9" fmla="*/ 1 h 26"/>
                      <a:gd name="T10" fmla="*/ 25 w 26"/>
                      <a:gd name="T11" fmla="*/ 21 h 26"/>
                      <a:gd name="T12" fmla="*/ 25 w 26"/>
                      <a:gd name="T13" fmla="*/ 25 h 26"/>
                      <a:gd name="T14" fmla="*/ 23 w 26"/>
                      <a:gd name="T15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6" h="26">
                        <a:moveTo>
                          <a:pt x="23" y="26"/>
                        </a:moveTo>
                        <a:cubicBezTo>
                          <a:pt x="22" y="26"/>
                          <a:pt x="21" y="26"/>
                          <a:pt x="21" y="25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2"/>
                          <a:pt x="1" y="1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25" y="21"/>
                          <a:pt x="25" y="21"/>
                          <a:pt x="25" y="21"/>
                        </a:cubicBezTo>
                        <a:cubicBezTo>
                          <a:pt x="26" y="22"/>
                          <a:pt x="26" y="24"/>
                          <a:pt x="25" y="25"/>
                        </a:cubicBezTo>
                        <a:cubicBezTo>
                          <a:pt x="25" y="26"/>
                          <a:pt x="24" y="26"/>
                          <a:pt x="2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Freeform 274">
                    <a:extLst>
                      <a:ext uri="{FF2B5EF4-FFF2-40B4-BE49-F238E27FC236}">
                        <a16:creationId xmlns:a16="http://schemas.microsoft.com/office/drawing/2014/main" id="{2F401676-A3CE-4C28-AE7D-CFCFB82C35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35213" y="458788"/>
                    <a:ext cx="120650" cy="120650"/>
                  </a:xfrm>
                  <a:custGeom>
                    <a:avLst/>
                    <a:gdLst>
                      <a:gd name="T0" fmla="*/ 9 w 76"/>
                      <a:gd name="T1" fmla="*/ 76 h 76"/>
                      <a:gd name="T2" fmla="*/ 0 w 76"/>
                      <a:gd name="T3" fmla="*/ 67 h 76"/>
                      <a:gd name="T4" fmla="*/ 66 w 76"/>
                      <a:gd name="T5" fmla="*/ 0 h 76"/>
                      <a:gd name="T6" fmla="*/ 76 w 76"/>
                      <a:gd name="T7" fmla="*/ 10 h 76"/>
                      <a:gd name="T8" fmla="*/ 9 w 76"/>
                      <a:gd name="T9" fmla="*/ 76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6" h="76">
                        <a:moveTo>
                          <a:pt x="9" y="76"/>
                        </a:moveTo>
                        <a:lnTo>
                          <a:pt x="0" y="67"/>
                        </a:lnTo>
                        <a:lnTo>
                          <a:pt x="66" y="0"/>
                        </a:lnTo>
                        <a:lnTo>
                          <a:pt x="76" y="10"/>
                        </a:lnTo>
                        <a:lnTo>
                          <a:pt x="9" y="7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Freeform 275">
                    <a:extLst>
                      <a:ext uri="{FF2B5EF4-FFF2-40B4-BE49-F238E27FC236}">
                        <a16:creationId xmlns:a16="http://schemas.microsoft.com/office/drawing/2014/main" id="{ADA9F8AA-7748-4DFE-A2B1-AE28FB14BA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01863" y="612776"/>
                    <a:ext cx="53975" cy="53975"/>
                  </a:xfrm>
                  <a:custGeom>
                    <a:avLst/>
                    <a:gdLst>
                      <a:gd name="T0" fmla="*/ 11 w 14"/>
                      <a:gd name="T1" fmla="*/ 14 h 14"/>
                      <a:gd name="T2" fmla="*/ 9 w 14"/>
                      <a:gd name="T3" fmla="*/ 13 h 14"/>
                      <a:gd name="T4" fmla="*/ 1 w 14"/>
                      <a:gd name="T5" fmla="*/ 5 h 14"/>
                      <a:gd name="T6" fmla="*/ 1 w 14"/>
                      <a:gd name="T7" fmla="*/ 1 h 14"/>
                      <a:gd name="T8" fmla="*/ 5 w 14"/>
                      <a:gd name="T9" fmla="*/ 1 h 14"/>
                      <a:gd name="T10" fmla="*/ 13 w 14"/>
                      <a:gd name="T11" fmla="*/ 9 h 14"/>
                      <a:gd name="T12" fmla="*/ 13 w 14"/>
                      <a:gd name="T13" fmla="*/ 13 h 14"/>
                      <a:gd name="T14" fmla="*/ 11 w 14"/>
                      <a:gd name="T15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4" h="14">
                        <a:moveTo>
                          <a:pt x="11" y="14"/>
                        </a:moveTo>
                        <a:cubicBezTo>
                          <a:pt x="10" y="14"/>
                          <a:pt x="9" y="14"/>
                          <a:pt x="9" y="13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2"/>
                          <a:pt x="1" y="1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4" y="10"/>
                          <a:pt x="14" y="12"/>
                          <a:pt x="13" y="13"/>
                        </a:cubicBezTo>
                        <a:cubicBezTo>
                          <a:pt x="13" y="14"/>
                          <a:pt x="12" y="14"/>
                          <a:pt x="11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Freeform 276">
                    <a:extLst>
                      <a:ext uri="{FF2B5EF4-FFF2-40B4-BE49-F238E27FC236}">
                        <a16:creationId xmlns:a16="http://schemas.microsoft.com/office/drawing/2014/main" id="{217CCEA7-AC94-4DE9-BD16-329ABB28B1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7900" y="568326"/>
                    <a:ext cx="52388" cy="52388"/>
                  </a:xfrm>
                  <a:custGeom>
                    <a:avLst/>
                    <a:gdLst>
                      <a:gd name="T0" fmla="*/ 11 w 14"/>
                      <a:gd name="T1" fmla="*/ 14 h 14"/>
                      <a:gd name="T2" fmla="*/ 9 w 14"/>
                      <a:gd name="T3" fmla="*/ 13 h 14"/>
                      <a:gd name="T4" fmla="*/ 1 w 14"/>
                      <a:gd name="T5" fmla="*/ 5 h 14"/>
                      <a:gd name="T6" fmla="*/ 1 w 14"/>
                      <a:gd name="T7" fmla="*/ 1 h 14"/>
                      <a:gd name="T8" fmla="*/ 5 w 14"/>
                      <a:gd name="T9" fmla="*/ 1 h 14"/>
                      <a:gd name="T10" fmla="*/ 13 w 14"/>
                      <a:gd name="T11" fmla="*/ 9 h 14"/>
                      <a:gd name="T12" fmla="*/ 13 w 14"/>
                      <a:gd name="T13" fmla="*/ 13 h 14"/>
                      <a:gd name="T14" fmla="*/ 11 w 14"/>
                      <a:gd name="T15" fmla="*/ 14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4" h="14">
                        <a:moveTo>
                          <a:pt x="11" y="14"/>
                        </a:moveTo>
                        <a:cubicBezTo>
                          <a:pt x="10" y="14"/>
                          <a:pt x="9" y="14"/>
                          <a:pt x="9" y="13"/>
                        </a:cubicBezTo>
                        <a:cubicBezTo>
                          <a:pt x="1" y="5"/>
                          <a:pt x="1" y="5"/>
                          <a:pt x="1" y="5"/>
                        </a:cubicBezTo>
                        <a:cubicBezTo>
                          <a:pt x="0" y="4"/>
                          <a:pt x="0" y="2"/>
                          <a:pt x="1" y="1"/>
                        </a:cubicBezTo>
                        <a:cubicBezTo>
                          <a:pt x="2" y="0"/>
                          <a:pt x="4" y="0"/>
                          <a:pt x="5" y="1"/>
                        </a:cubicBezTo>
                        <a:cubicBezTo>
                          <a:pt x="13" y="9"/>
                          <a:pt x="13" y="9"/>
                          <a:pt x="13" y="9"/>
                        </a:cubicBezTo>
                        <a:cubicBezTo>
                          <a:pt x="14" y="10"/>
                          <a:pt x="14" y="12"/>
                          <a:pt x="13" y="13"/>
                        </a:cubicBezTo>
                        <a:cubicBezTo>
                          <a:pt x="13" y="14"/>
                          <a:pt x="12" y="14"/>
                          <a:pt x="11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pt-BR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8" name="TextBox 38">
                  <a:extLst>
                    <a:ext uri="{FF2B5EF4-FFF2-40B4-BE49-F238E27FC236}">
                      <a16:creationId xmlns:a16="http://schemas.microsoft.com/office/drawing/2014/main" id="{6FF532EF-4F02-443E-993A-9CDA9627D879}"/>
                    </a:ext>
                  </a:extLst>
                </p:cNvPr>
                <p:cNvSpPr txBox="1"/>
                <p:nvPr/>
              </p:nvSpPr>
              <p:spPr>
                <a:xfrm>
                  <a:off x="4108404" y="1623609"/>
                  <a:ext cx="62984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FFFFFF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~50%</a:t>
                  </a:r>
                </a:p>
              </p:txBody>
            </p:sp>
            <p:sp>
              <p:nvSpPr>
                <p:cNvPr id="89" name="TextBox 54">
                  <a:extLst>
                    <a:ext uri="{FF2B5EF4-FFF2-40B4-BE49-F238E27FC236}">
                      <a16:creationId xmlns:a16="http://schemas.microsoft.com/office/drawing/2014/main" id="{53ACE3B2-76FD-4FBE-9AFA-21CAE2F8D15D}"/>
                    </a:ext>
                  </a:extLst>
                </p:cNvPr>
                <p:cNvSpPr txBox="1"/>
                <p:nvPr/>
              </p:nvSpPr>
              <p:spPr>
                <a:xfrm>
                  <a:off x="629696" y="2449940"/>
                  <a:ext cx="991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Tumor Sample</a:t>
                  </a:r>
                </a:p>
              </p:txBody>
            </p:sp>
            <p:sp>
              <p:nvSpPr>
                <p:cNvPr id="90" name="TextBox 54">
                  <a:extLst>
                    <a:ext uri="{FF2B5EF4-FFF2-40B4-BE49-F238E27FC236}">
                      <a16:creationId xmlns:a16="http://schemas.microsoft.com/office/drawing/2014/main" id="{5A0FDCD2-6E39-469A-9D35-2C99A5800C6A}"/>
                    </a:ext>
                  </a:extLst>
                </p:cNvPr>
                <p:cNvSpPr txBox="1"/>
                <p:nvPr/>
              </p:nvSpPr>
              <p:spPr>
                <a:xfrm>
                  <a:off x="629696" y="3948419"/>
                  <a:ext cx="991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 dirty="0">
                      <a:ln w="0"/>
                      <a:solidFill>
                        <a:srgbClr val="262929"/>
                      </a:solidFill>
                      <a:effectLst/>
                      <a:uLnTx/>
                      <a:uFillTx/>
                      <a:latin typeface="Lora" pitchFamily="2" charset="0"/>
                      <a:ea typeface="+mn-ea"/>
                      <a:cs typeface="Arial"/>
                    </a:rPr>
                    <a:t>Blood Sample</a:t>
                  </a:r>
                </a:p>
              </p:txBody>
            </p:sp>
          </p:grpSp>
        </p:grpSp>
        <p:sp>
          <p:nvSpPr>
            <p:cNvPr id="13" name="Retângulo: Cantos Arredondados 121">
              <a:extLst>
                <a:ext uri="{FF2B5EF4-FFF2-40B4-BE49-F238E27FC236}">
                  <a16:creationId xmlns:a16="http://schemas.microsoft.com/office/drawing/2014/main" id="{60766C33-A482-4C4E-B8B4-947734E75B9E}"/>
                </a:ext>
              </a:extLst>
            </p:cNvPr>
            <p:cNvSpPr/>
            <p:nvPr/>
          </p:nvSpPr>
          <p:spPr>
            <a:xfrm>
              <a:off x="519699" y="1181376"/>
              <a:ext cx="7994601" cy="2971563"/>
            </a:xfrm>
            <a:prstGeom prst="roundRect">
              <a:avLst>
                <a:gd name="adj" fmla="val 5644"/>
              </a:avLst>
            </a:prstGeom>
            <a:noFill/>
            <a:ln w="12700">
              <a:solidFill>
                <a:srgbClr val="4FAEB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3090041" y="4308952"/>
            <a:ext cx="190438" cy="223519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079247" y="4241776"/>
            <a:ext cx="623556" cy="3516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27" name="Retângulo 126"/>
          <p:cNvSpPr/>
          <p:nvPr/>
        </p:nvSpPr>
        <p:spPr>
          <a:xfrm>
            <a:off x="3109974" y="5050501"/>
            <a:ext cx="623556" cy="3516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200677" y="6130842"/>
            <a:ext cx="9108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 rtl="0">
              <a:defRPr/>
            </a:pP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1.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Pennington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KP, et al.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Clin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Cancer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Res. 2014;20(3):764-775. 2.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Vergote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I, et al.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Eur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J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Cancer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. 2016;69:127-134. 3.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Konstantinopoulos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PA, et al.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Cancer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Discov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. 2015;5(11):1137-1154. 4. da Cunha Colombo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Bonadio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RR, et al.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Clinics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Sao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Paulo). 2018;73(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suppl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1):e450s. 5. Ray-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Coquard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I, et al. N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Engl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J Med. 2019;381(25):2416-2428. 6.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Pal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 T, et al. </a:t>
            </a:r>
            <a:r>
              <a:rPr lang="pt-BR" sz="800" kern="1200" dirty="0" err="1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Cancer</a:t>
            </a:r>
            <a:r>
              <a:rPr lang="pt-BR" sz="800" kern="1200" dirty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. 2005;104(12):2807-2016.</a:t>
            </a:r>
          </a:p>
        </p:txBody>
      </p:sp>
    </p:spTree>
    <p:extLst>
      <p:ext uri="{BB962C8B-B14F-4D97-AF65-F5344CB8AC3E}">
        <p14:creationId xmlns:p14="http://schemas.microsoft.com/office/powerpoint/2010/main" val="2388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8101328" y="6550223"/>
            <a:ext cx="4090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https://cancer.sanger.ac.uk/signatures_v2/matrix.png</a:t>
            </a:r>
          </a:p>
        </p:txBody>
      </p:sp>
      <p:sp>
        <p:nvSpPr>
          <p:cNvPr id="5" name="Retângulo 4"/>
          <p:cNvSpPr/>
          <p:nvPr/>
        </p:nvSpPr>
        <p:spPr>
          <a:xfrm>
            <a:off x="587902" y="1027418"/>
            <a:ext cx="10334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err="1"/>
              <a:t>Baseadas</a:t>
            </a:r>
            <a:r>
              <a:rPr lang="en-US" b="1" u="sng" dirty="0"/>
              <a:t> </a:t>
            </a:r>
            <a:r>
              <a:rPr lang="en-US" b="1" u="sng" dirty="0" err="1"/>
              <a:t>em</a:t>
            </a:r>
            <a:r>
              <a:rPr lang="en-US" b="1" u="sng" dirty="0"/>
              <a:t> 10.952 </a:t>
            </a:r>
            <a:r>
              <a:rPr lang="en-US" b="1" u="sng" dirty="0" err="1"/>
              <a:t>exomas</a:t>
            </a:r>
            <a:r>
              <a:rPr lang="en-US" b="1" u="sng" dirty="0"/>
              <a:t> and 1.048 </a:t>
            </a:r>
            <a:r>
              <a:rPr lang="en-US" b="1" u="sng" dirty="0" err="1"/>
              <a:t>genomas</a:t>
            </a:r>
            <a:r>
              <a:rPr lang="en-US" b="1" u="sng" dirty="0"/>
              <a:t> </a:t>
            </a:r>
            <a:r>
              <a:rPr lang="en-US" b="1" u="sng" dirty="0" err="1" smtClean="0"/>
              <a:t>completos</a:t>
            </a:r>
            <a:r>
              <a:rPr lang="en-US" b="1" u="sng" dirty="0" smtClean="0"/>
              <a:t> </a:t>
            </a:r>
            <a:r>
              <a:rPr lang="en-US" b="1" u="sng" dirty="0" err="1"/>
              <a:t>realizados</a:t>
            </a:r>
            <a:r>
              <a:rPr lang="en-US" b="1" u="sng" dirty="0"/>
              <a:t> </a:t>
            </a:r>
            <a:r>
              <a:rPr lang="en-US" b="1" u="sng" dirty="0" err="1"/>
              <a:t>em</a:t>
            </a:r>
            <a:r>
              <a:rPr lang="en-US" b="1" u="sng" dirty="0"/>
              <a:t> 40 </a:t>
            </a:r>
            <a:r>
              <a:rPr lang="en-US" b="1" u="sng" dirty="0" err="1"/>
              <a:t>tipos</a:t>
            </a:r>
            <a:r>
              <a:rPr lang="en-US" b="1" u="sng" dirty="0"/>
              <a:t> </a:t>
            </a:r>
            <a:r>
              <a:rPr lang="en-US" b="1" u="sng" dirty="0" err="1"/>
              <a:t>difererentes</a:t>
            </a:r>
            <a:r>
              <a:rPr lang="en-US" b="1" u="sng" dirty="0"/>
              <a:t> de </a:t>
            </a:r>
            <a:r>
              <a:rPr lang="en-US" b="1" u="sng" dirty="0" err="1"/>
              <a:t>câncer</a:t>
            </a:r>
            <a:endParaRPr lang="pt-BR" b="1" u="sng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308" y="1490672"/>
            <a:ext cx="5136360" cy="533636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624840" y="3383280"/>
            <a:ext cx="160020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TCGA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E749A6C0-5A90-4A88-B815-1E24FB77C4A0}"/>
              </a:ext>
            </a:extLst>
          </p:cNvPr>
          <p:cNvSpPr txBox="1">
            <a:spLocks/>
          </p:cNvSpPr>
          <p:nvPr/>
        </p:nvSpPr>
        <p:spPr bwMode="auto">
          <a:xfrm>
            <a:off x="961361" y="318610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>
                <a:solidFill>
                  <a:srgbClr val="830051"/>
                </a:solidFill>
                <a:latin typeface="Arial"/>
              </a:rPr>
              <a:t>ASSINATURAS MUTACIONAIS ASSOCIADAS A HRD</a:t>
            </a:r>
          </a:p>
        </p:txBody>
      </p:sp>
    </p:spTree>
    <p:extLst>
      <p:ext uri="{BB962C8B-B14F-4D97-AF65-F5344CB8AC3E}">
        <p14:creationId xmlns:p14="http://schemas.microsoft.com/office/powerpoint/2010/main" val="2330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31" y="1490672"/>
            <a:ext cx="7610837" cy="522949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101328" y="6550223"/>
            <a:ext cx="4090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/>
              <a:t>https://cancer.sanger.ac.uk/signatures_v2/matrix.png</a:t>
            </a:r>
          </a:p>
        </p:txBody>
      </p:sp>
      <p:cxnSp>
        <p:nvCxnSpPr>
          <p:cNvPr id="9" name="Conector reto 8"/>
          <p:cNvCxnSpPr/>
          <p:nvPr/>
        </p:nvCxnSpPr>
        <p:spPr>
          <a:xfrm flipV="1">
            <a:off x="505731" y="2880360"/>
            <a:ext cx="7610836" cy="27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5771184" y="1784898"/>
            <a:ext cx="267513" cy="272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5885824" y="1718932"/>
            <a:ext cx="267513" cy="272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>
            <a:off x="1535588" y="1820834"/>
            <a:ext cx="267513" cy="2729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73" y="3025019"/>
            <a:ext cx="12086728" cy="1361158"/>
          </a:xfrm>
          <a:prstGeom prst="rect">
            <a:avLst/>
          </a:prstGeom>
        </p:spPr>
      </p:pic>
      <p:cxnSp>
        <p:nvCxnSpPr>
          <p:cNvPr id="15" name="Conector reto 14"/>
          <p:cNvCxnSpPr/>
          <p:nvPr/>
        </p:nvCxnSpPr>
        <p:spPr>
          <a:xfrm>
            <a:off x="5450158" y="3840267"/>
            <a:ext cx="659852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V="1">
            <a:off x="118146" y="4004040"/>
            <a:ext cx="2998245" cy="2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1003781" y="1121340"/>
            <a:ext cx="10334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err="1"/>
              <a:t>Baseadas</a:t>
            </a:r>
            <a:r>
              <a:rPr lang="en-US" b="1" u="sng" dirty="0"/>
              <a:t> </a:t>
            </a:r>
            <a:r>
              <a:rPr lang="en-US" b="1" u="sng" dirty="0" err="1"/>
              <a:t>em</a:t>
            </a:r>
            <a:r>
              <a:rPr lang="en-US" b="1" u="sng" dirty="0"/>
              <a:t> 10.952 </a:t>
            </a:r>
            <a:r>
              <a:rPr lang="en-US" b="1" u="sng" dirty="0" err="1"/>
              <a:t>exomas</a:t>
            </a:r>
            <a:r>
              <a:rPr lang="en-US" b="1" u="sng" dirty="0"/>
              <a:t> and 1.048 </a:t>
            </a:r>
            <a:r>
              <a:rPr lang="en-US" b="1" u="sng" dirty="0" err="1"/>
              <a:t>genomas</a:t>
            </a:r>
            <a:r>
              <a:rPr lang="en-US" b="1" u="sng" dirty="0"/>
              <a:t> </a:t>
            </a:r>
            <a:r>
              <a:rPr lang="en-US" b="1" u="sng" dirty="0" err="1" smtClean="0"/>
              <a:t>completos</a:t>
            </a:r>
            <a:r>
              <a:rPr lang="en-US" b="1" u="sng" dirty="0" smtClean="0"/>
              <a:t> </a:t>
            </a:r>
            <a:r>
              <a:rPr lang="en-US" b="1" u="sng" dirty="0" err="1"/>
              <a:t>realizados</a:t>
            </a:r>
            <a:r>
              <a:rPr lang="en-US" b="1" u="sng" dirty="0"/>
              <a:t> </a:t>
            </a:r>
            <a:r>
              <a:rPr lang="en-US" b="1" u="sng" dirty="0" err="1"/>
              <a:t>em</a:t>
            </a:r>
            <a:r>
              <a:rPr lang="en-US" b="1" u="sng" dirty="0"/>
              <a:t> 40 </a:t>
            </a:r>
            <a:r>
              <a:rPr lang="en-US" b="1" u="sng" dirty="0" err="1"/>
              <a:t>tipos</a:t>
            </a:r>
            <a:r>
              <a:rPr lang="en-US" b="1" u="sng" dirty="0"/>
              <a:t> </a:t>
            </a:r>
            <a:r>
              <a:rPr lang="en-US" b="1" u="sng" dirty="0" err="1"/>
              <a:t>difererentes</a:t>
            </a:r>
            <a:r>
              <a:rPr lang="en-US" b="1" u="sng" dirty="0"/>
              <a:t> de </a:t>
            </a:r>
            <a:r>
              <a:rPr lang="en-US" b="1" u="sng" dirty="0" err="1"/>
              <a:t>câncer</a:t>
            </a:r>
            <a:endParaRPr lang="pt-BR" b="1" u="sng" dirty="0"/>
          </a:p>
        </p:txBody>
      </p:sp>
      <p:sp>
        <p:nvSpPr>
          <p:cNvPr id="21" name="Título 2">
            <a:extLst>
              <a:ext uri="{FF2B5EF4-FFF2-40B4-BE49-F238E27FC236}">
                <a16:creationId xmlns:a16="http://schemas.microsoft.com/office/drawing/2014/main" id="{58566089-39EE-404A-BADF-D30CB3CF304F}"/>
              </a:ext>
            </a:extLst>
          </p:cNvPr>
          <p:cNvSpPr txBox="1">
            <a:spLocks/>
          </p:cNvSpPr>
          <p:nvPr/>
        </p:nvSpPr>
        <p:spPr bwMode="auto">
          <a:xfrm>
            <a:off x="1236281" y="320876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>
                <a:solidFill>
                  <a:srgbClr val="96358D"/>
                </a:solidFill>
                <a:latin typeface="Arial"/>
              </a:rPr>
              <a:t>ASSINATURAS MUTACIONAIS ASSOCIADAS A HRD</a:t>
            </a:r>
          </a:p>
        </p:txBody>
      </p:sp>
    </p:spTree>
    <p:extLst>
      <p:ext uri="{BB962C8B-B14F-4D97-AF65-F5344CB8AC3E}">
        <p14:creationId xmlns:p14="http://schemas.microsoft.com/office/powerpoint/2010/main" val="8992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51" y="76630"/>
            <a:ext cx="9932534" cy="104689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032" y="1122053"/>
            <a:ext cx="2352421" cy="200567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991312" y="3127730"/>
            <a:ext cx="2044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https</a:t>
            </a:r>
            <a:r>
              <a:rPr lang="pt-BR" sz="1200" dirty="0" smtClean="0"/>
              <a:t>://agilent.com</a:t>
            </a:r>
            <a:endParaRPr lang="pt-BR" sz="1200" dirty="0"/>
          </a:p>
        </p:txBody>
      </p:sp>
      <p:sp>
        <p:nvSpPr>
          <p:cNvPr id="6" name="Retângulo 5"/>
          <p:cNvSpPr/>
          <p:nvPr/>
        </p:nvSpPr>
        <p:spPr>
          <a:xfrm>
            <a:off x="8594031" y="6593881"/>
            <a:ext cx="2313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EMBO Mol Med (2018) 10: e9172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7" name="Chave Direita 6"/>
          <p:cNvSpPr/>
          <p:nvPr/>
        </p:nvSpPr>
        <p:spPr>
          <a:xfrm rot="16200000" flipV="1">
            <a:off x="7511809" y="3231701"/>
            <a:ext cx="276999" cy="13924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6607397" y="3266230"/>
            <a:ext cx="2210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err="1" smtClean="0"/>
              <a:t>Olaparib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sensitive</a:t>
            </a:r>
            <a:endParaRPr lang="pt-BR" sz="1400" b="1" dirty="0" smtClean="0"/>
          </a:p>
          <a:p>
            <a:pPr algn="ctr"/>
            <a:r>
              <a:rPr lang="pt-BR" sz="1400" b="1" dirty="0" smtClean="0"/>
              <a:t> </a:t>
            </a:r>
            <a:r>
              <a:rPr lang="pt-BR" sz="1400" b="1" dirty="0" err="1" smtClean="0"/>
              <a:t>models</a:t>
            </a:r>
            <a:endParaRPr lang="pt-BR" sz="1400" b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4" y="1186938"/>
            <a:ext cx="9197289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891907" y="1883299"/>
            <a:ext cx="1040818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91440" y="1776549"/>
            <a:ext cx="361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91440" y="1468411"/>
            <a:ext cx="10668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. NGS do DNA tumoral.</a:t>
            </a:r>
          </a:p>
          <a:p>
            <a:endParaRPr lang="pt-BR" dirty="0"/>
          </a:p>
          <a:p>
            <a:r>
              <a:rPr lang="pt-BR" b="1" dirty="0"/>
              <a:t>. 3 critérios para determinação do score:</a:t>
            </a:r>
          </a:p>
          <a:p>
            <a:r>
              <a:rPr lang="pt-BR" dirty="0"/>
              <a:t>   LOH</a:t>
            </a:r>
          </a:p>
          <a:p>
            <a:r>
              <a:rPr lang="pt-BR" dirty="0"/>
              <a:t>  </a:t>
            </a:r>
            <a:r>
              <a:rPr lang="pt-BR" dirty="0" err="1"/>
              <a:t>Telomeric</a:t>
            </a:r>
            <a:r>
              <a:rPr lang="pt-BR" dirty="0"/>
              <a:t> </a:t>
            </a:r>
            <a:r>
              <a:rPr lang="pt-BR" dirty="0" err="1"/>
              <a:t>imbalance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Large-scale</a:t>
            </a:r>
            <a:r>
              <a:rPr lang="pt-BR" dirty="0"/>
              <a:t> </a:t>
            </a:r>
            <a:r>
              <a:rPr lang="pt-BR" dirty="0" err="1"/>
              <a:t>transitions</a:t>
            </a:r>
            <a:endParaRPr lang="pt-BR" dirty="0"/>
          </a:p>
          <a:p>
            <a:endParaRPr lang="pt-BR" b="1" dirty="0"/>
          </a:p>
          <a:p>
            <a:r>
              <a:rPr lang="pt-BR" b="1" dirty="0"/>
              <a:t>. Status de recombinação homóloga definido como:</a:t>
            </a:r>
          </a:p>
          <a:p>
            <a:r>
              <a:rPr lang="pt-BR" dirty="0"/>
              <a:t>   HR deficiente: score&gt;42   OU mutação em BRCA1 ou 2.</a:t>
            </a:r>
          </a:p>
          <a:p>
            <a:r>
              <a:rPr lang="pt-BR" dirty="0"/>
              <a:t>   HR proficiente:  score &lt;41</a:t>
            </a:r>
          </a:p>
          <a:p>
            <a:r>
              <a:rPr lang="pt-BR" dirty="0"/>
              <a:t>   HR não determinado</a:t>
            </a:r>
          </a:p>
          <a:p>
            <a:endParaRPr lang="pt-BR" b="1" dirty="0"/>
          </a:p>
          <a:p>
            <a:r>
              <a:rPr lang="pt-BR" b="1" dirty="0"/>
              <a:t>. 50% dos CA serosos de alto grau são positivos pelo </a:t>
            </a:r>
            <a:r>
              <a:rPr lang="pt-BR" b="1" dirty="0" err="1"/>
              <a:t>My</a:t>
            </a:r>
            <a:r>
              <a:rPr lang="pt-BR" b="1" dirty="0"/>
              <a:t> </a:t>
            </a:r>
            <a:r>
              <a:rPr lang="pt-BR" b="1" dirty="0" err="1"/>
              <a:t>Choice</a:t>
            </a:r>
            <a:r>
              <a:rPr lang="pt-BR" b="1" dirty="0"/>
              <a:t>  </a:t>
            </a:r>
          </a:p>
        </p:txBody>
      </p:sp>
      <p:sp>
        <p:nvSpPr>
          <p:cNvPr id="6" name="Retângulo 5"/>
          <p:cNvSpPr/>
          <p:nvPr/>
        </p:nvSpPr>
        <p:spPr>
          <a:xfrm>
            <a:off x="91440" y="5576618"/>
            <a:ext cx="947928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O HRD score é calculado pela adição dos scores LOH, TAI e LST: 0-100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91440" y="6195992"/>
            <a:ext cx="947928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HRD não avalia as alterações durante a evolução do tumor (BRCA </a:t>
            </a:r>
            <a:r>
              <a:rPr lang="pt-BR" sz="2000" b="1" dirty="0" err="1"/>
              <a:t>mutation</a:t>
            </a:r>
            <a:r>
              <a:rPr lang="pt-BR" sz="2000" b="1" dirty="0"/>
              <a:t> </a:t>
            </a:r>
            <a:r>
              <a:rPr lang="pt-BR" sz="2000" b="1" dirty="0" err="1"/>
              <a:t>reversion</a:t>
            </a:r>
            <a:r>
              <a:rPr lang="pt-BR" sz="2000" b="1" dirty="0"/>
              <a:t>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657" y="1672683"/>
            <a:ext cx="4667250" cy="2771775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9478146" y="4705060"/>
            <a:ext cx="185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www.myriad.com</a:t>
            </a:r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04B20B2B-67F3-49D3-8270-25E045E2ABC1}"/>
              </a:ext>
            </a:extLst>
          </p:cNvPr>
          <p:cNvSpPr txBox="1">
            <a:spLocks/>
          </p:cNvSpPr>
          <p:nvPr/>
        </p:nvSpPr>
        <p:spPr bwMode="auto">
          <a:xfrm>
            <a:off x="419101" y="161841"/>
            <a:ext cx="37516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kern="0" dirty="0">
                <a:solidFill>
                  <a:srgbClr val="830051"/>
                </a:solidFill>
                <a:latin typeface="Arial"/>
              </a:rPr>
              <a:t>MYRIAD MY CHOICE</a:t>
            </a:r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04B20B2B-67F3-49D3-8270-25E045E2ABC1}"/>
              </a:ext>
            </a:extLst>
          </p:cNvPr>
          <p:cNvSpPr txBox="1">
            <a:spLocks/>
          </p:cNvSpPr>
          <p:nvPr/>
        </p:nvSpPr>
        <p:spPr bwMode="auto">
          <a:xfrm>
            <a:off x="419100" y="648111"/>
            <a:ext cx="37516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kern="0" dirty="0" smtClean="0">
                <a:solidFill>
                  <a:srgbClr val="830051"/>
                </a:solidFill>
                <a:latin typeface="Arial"/>
              </a:rPr>
              <a:t>TSO500 HRD</a:t>
            </a:r>
            <a:endParaRPr lang="en-US" kern="0" dirty="0">
              <a:solidFill>
                <a:srgbClr val="83005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60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1"/>
          <p:cNvSpPr txBox="1">
            <a:spLocks/>
          </p:cNvSpPr>
          <p:nvPr/>
        </p:nvSpPr>
        <p:spPr>
          <a:xfrm>
            <a:off x="584497" y="163973"/>
            <a:ext cx="8719776" cy="12402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59536">
              <a:lnSpc>
                <a:spcPct val="100000"/>
              </a:lnSpc>
              <a:buNone/>
              <a:defRPr sz="4136">
                <a:solidFill>
                  <a:srgbClr val="000E40"/>
                </a:solidFill>
              </a:defRPr>
            </a:pPr>
            <a:r>
              <a:rPr lang="fr-FR" sz="4100" dirty="0">
                <a:solidFill>
                  <a:srgbClr val="000E40"/>
                </a:solidFill>
              </a:rPr>
              <a:t> </a:t>
            </a:r>
            <a:r>
              <a:rPr lang="fr-FR" sz="4100" dirty="0" err="1">
                <a:solidFill>
                  <a:srgbClr val="CC0066"/>
                </a:solidFill>
              </a:rPr>
              <a:t>Foundation</a:t>
            </a:r>
            <a:r>
              <a:rPr lang="fr-FR" sz="4100" dirty="0">
                <a:solidFill>
                  <a:srgbClr val="CC0066"/>
                </a:solidFill>
              </a:rPr>
              <a:t> </a:t>
            </a:r>
            <a:r>
              <a:rPr lang="fr-FR" sz="4100" dirty="0" err="1">
                <a:solidFill>
                  <a:srgbClr val="CC0066"/>
                </a:solidFill>
              </a:rPr>
              <a:t>Medicine</a:t>
            </a:r>
            <a:r>
              <a:rPr lang="fr-FR" sz="4100" dirty="0">
                <a:solidFill>
                  <a:srgbClr val="CC0066"/>
                </a:solidFill>
              </a:rPr>
              <a:t>: </a:t>
            </a:r>
            <a:r>
              <a:rPr lang="en-US" sz="4100" dirty="0">
                <a:solidFill>
                  <a:srgbClr val="CC0066"/>
                </a:solidFill>
              </a:rPr>
              <a:t> Loss of Heterozygosity- LOH</a:t>
            </a:r>
            <a:endParaRPr lang="fr-FR" sz="3200" i="1" dirty="0">
              <a:solidFill>
                <a:srgbClr val="CC0066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F1D1D-762E-654E-B3A4-FF997C8AB081}"/>
              </a:ext>
            </a:extLst>
          </p:cNvPr>
          <p:cNvSpPr txBox="1"/>
          <p:nvPr/>
        </p:nvSpPr>
        <p:spPr>
          <a:xfrm>
            <a:off x="0" y="6488668"/>
            <a:ext cx="2526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Eng</a:t>
            </a:r>
            <a:r>
              <a:rPr lang="en-US" sz="1600" dirty="0"/>
              <a:t> C et al, Cancer Res 2009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218CF4-A553-8241-BE20-A9E4F3112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13" y="2284619"/>
            <a:ext cx="3898005" cy="2472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D3794-2052-2047-ADBF-C124F8606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083" y="1404257"/>
            <a:ext cx="6006917" cy="3619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6ACE4C-F4B9-AF45-8E79-B91888AE366E}"/>
              </a:ext>
            </a:extLst>
          </p:cNvPr>
          <p:cNvSpPr txBox="1"/>
          <p:nvPr/>
        </p:nvSpPr>
        <p:spPr>
          <a:xfrm>
            <a:off x="471994" y="5277405"/>
            <a:ext cx="4472391" cy="9233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Genomic LOH ≥16% = “LOH high” (HRD +</a:t>
            </a:r>
            <a:r>
              <a:rPr lang="en-US" b="1" dirty="0" err="1"/>
              <a:t>ve</a:t>
            </a:r>
            <a:r>
              <a:rPr lang="en-US" b="1" dirty="0"/>
              <a:t>) </a:t>
            </a:r>
            <a:endParaRPr lang="en-US" dirty="0"/>
          </a:p>
          <a:p>
            <a:r>
              <a:rPr lang="en-US" b="1" dirty="0"/>
              <a:t>Genomic LOH &lt;16% = “LOH low” (HRD –</a:t>
            </a:r>
            <a:r>
              <a:rPr lang="en-US" b="1" dirty="0" err="1"/>
              <a:t>ve</a:t>
            </a:r>
            <a:r>
              <a:rPr lang="en-US" b="1" dirty="0"/>
              <a:t>)</a:t>
            </a:r>
            <a:endParaRPr lang="en-US" dirty="0"/>
          </a:p>
          <a:p>
            <a:r>
              <a:rPr lang="en-US" b="1" dirty="0"/>
              <a:t>Indeterminable result = “LOH unknown”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AF64D-3DE2-184F-B074-410E435D087C}"/>
              </a:ext>
            </a:extLst>
          </p:cNvPr>
          <p:cNvSpPr/>
          <p:nvPr/>
        </p:nvSpPr>
        <p:spPr>
          <a:xfrm>
            <a:off x="205987" y="1486380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Teste </a:t>
            </a:r>
            <a:r>
              <a:rPr lang="en-US" sz="2000" dirty="0" err="1"/>
              <a:t>avalia</a:t>
            </a:r>
            <a:r>
              <a:rPr lang="en-US" sz="2000" dirty="0"/>
              <a:t> % </a:t>
            </a:r>
            <a:r>
              <a:rPr lang="en-US" sz="2000" dirty="0" err="1"/>
              <a:t>afetado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LOH </a:t>
            </a:r>
            <a:r>
              <a:rPr lang="en-US" sz="2000" dirty="0" err="1"/>
              <a:t>em</a:t>
            </a:r>
            <a:r>
              <a:rPr lang="en-US" sz="2000" dirty="0"/>
              <a:t> 22 </a:t>
            </a:r>
            <a:r>
              <a:rPr lang="en-US" sz="2000" dirty="0" err="1"/>
              <a:t>cromossomos</a:t>
            </a:r>
            <a:r>
              <a:rPr lang="en-US" sz="2000" dirty="0"/>
              <a:t> </a:t>
            </a:r>
            <a:r>
              <a:rPr lang="en-US" sz="2000" dirty="0" err="1"/>
              <a:t>autossômicos</a:t>
            </a:r>
            <a:r>
              <a:rPr lang="en-US" dirty="0">
                <a:latin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DF3702-0A9C-4E4C-BF9B-B978534F252A}"/>
              </a:ext>
            </a:extLst>
          </p:cNvPr>
          <p:cNvSpPr/>
          <p:nvPr/>
        </p:nvSpPr>
        <p:spPr>
          <a:xfrm>
            <a:off x="5658196" y="505713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Algumas</a:t>
            </a:r>
            <a:r>
              <a:rPr lang="en-US" sz="2000" dirty="0"/>
              <a:t> </a:t>
            </a:r>
            <a:r>
              <a:rPr lang="en-US" sz="2000" dirty="0" err="1"/>
              <a:t>regiões</a:t>
            </a:r>
            <a:r>
              <a:rPr lang="en-US" sz="2000" dirty="0"/>
              <a:t> de LOH </a:t>
            </a:r>
            <a:r>
              <a:rPr lang="en-US" sz="2000" dirty="0" err="1"/>
              <a:t>são</a:t>
            </a:r>
            <a:r>
              <a:rPr lang="en-US" sz="2000" dirty="0"/>
              <a:t> </a:t>
            </a:r>
            <a:r>
              <a:rPr lang="en-US" sz="2000" dirty="0" err="1"/>
              <a:t>excluídas</a:t>
            </a:r>
            <a:r>
              <a:rPr lang="en-US" sz="2000" dirty="0"/>
              <a:t> da </a:t>
            </a:r>
            <a:r>
              <a:rPr lang="en-US" sz="2000" dirty="0" err="1"/>
              <a:t>análise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Outras</a:t>
            </a:r>
            <a:r>
              <a:rPr lang="en-US" sz="2000" dirty="0"/>
              <a:t> </a:t>
            </a:r>
            <a:r>
              <a:rPr lang="en-US" sz="2000" dirty="0" err="1"/>
              <a:t>informações</a:t>
            </a:r>
            <a:r>
              <a:rPr lang="en-US" sz="2000" dirty="0"/>
              <a:t>: TMB, MSI, +300 genes</a:t>
            </a:r>
          </a:p>
        </p:txBody>
      </p:sp>
    </p:spTree>
    <p:extLst>
      <p:ext uri="{BB962C8B-B14F-4D97-AF65-F5344CB8AC3E}">
        <p14:creationId xmlns:p14="http://schemas.microsoft.com/office/powerpoint/2010/main" val="2926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1190C20-EE6F-A343-A3E6-DDFED65C0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92" y="1089707"/>
            <a:ext cx="7507186" cy="5547745"/>
          </a:xfrm>
          <a:prstGeom prst="rect">
            <a:avLst/>
          </a:prstGeom>
        </p:spPr>
      </p:pic>
      <p:sp>
        <p:nvSpPr>
          <p:cNvPr id="3" name="Espaço Reservado para Texto 1">
            <a:extLst>
              <a:ext uri="{FF2B5EF4-FFF2-40B4-BE49-F238E27FC236}">
                <a16:creationId xmlns:a16="http://schemas.microsoft.com/office/drawing/2014/main" id="{292F10F0-9936-1742-AE68-09AE9CC422C0}"/>
              </a:ext>
            </a:extLst>
          </p:cNvPr>
          <p:cNvSpPr txBox="1">
            <a:spLocks/>
          </p:cNvSpPr>
          <p:nvPr/>
        </p:nvSpPr>
        <p:spPr>
          <a:xfrm>
            <a:off x="1358841" y="469565"/>
            <a:ext cx="8719776" cy="12402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59536">
              <a:lnSpc>
                <a:spcPct val="100000"/>
              </a:lnSpc>
              <a:buNone/>
              <a:defRPr sz="4136">
                <a:solidFill>
                  <a:srgbClr val="000E40"/>
                </a:solidFill>
              </a:defRPr>
            </a:pPr>
            <a:r>
              <a:rPr lang="fr-FR" sz="3200" dirty="0" err="1">
                <a:solidFill>
                  <a:srgbClr val="000E40"/>
                </a:solidFill>
              </a:rPr>
              <a:t>Qual</a:t>
            </a:r>
            <a:r>
              <a:rPr lang="fr-FR" sz="3200" dirty="0">
                <a:solidFill>
                  <a:srgbClr val="000E40"/>
                </a:solidFill>
              </a:rPr>
              <a:t> teste: </a:t>
            </a:r>
            <a:r>
              <a:rPr lang="fr-FR" sz="3200" dirty="0" err="1">
                <a:solidFill>
                  <a:srgbClr val="000E40"/>
                </a:solidFill>
              </a:rPr>
              <a:t>Myriad</a:t>
            </a:r>
            <a:r>
              <a:rPr lang="fr-FR" sz="3200" dirty="0">
                <a:solidFill>
                  <a:srgbClr val="000E40"/>
                </a:solidFill>
              </a:rPr>
              <a:t> vs </a:t>
            </a:r>
            <a:r>
              <a:rPr lang="fr-FR" sz="3200" dirty="0" err="1">
                <a:solidFill>
                  <a:srgbClr val="000E40"/>
                </a:solidFill>
              </a:rPr>
              <a:t>Foundation</a:t>
            </a:r>
            <a:r>
              <a:rPr lang="fr-FR" sz="3200" dirty="0">
                <a:solidFill>
                  <a:srgbClr val="000E40"/>
                </a:solidFill>
              </a:rPr>
              <a:t> LOH?</a:t>
            </a:r>
            <a:endParaRPr lang="fr-FR" sz="3200" i="1" dirty="0">
              <a:solidFill>
                <a:srgbClr val="000E40"/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69F6D21-AAEC-F645-862F-E6E74911ACFB}"/>
              </a:ext>
            </a:extLst>
          </p:cNvPr>
          <p:cNvSpPr txBox="1"/>
          <p:nvPr/>
        </p:nvSpPr>
        <p:spPr>
          <a:xfrm>
            <a:off x="8738898" y="6599784"/>
            <a:ext cx="1989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Mills et al ASCO 2020</a:t>
            </a:r>
          </a:p>
        </p:txBody>
      </p:sp>
    </p:spTree>
    <p:extLst>
      <p:ext uri="{BB962C8B-B14F-4D97-AF65-F5344CB8AC3E}">
        <p14:creationId xmlns:p14="http://schemas.microsoft.com/office/powerpoint/2010/main" val="17898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419101" y="161841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kern="0" dirty="0">
                <a:solidFill>
                  <a:srgbClr val="830051"/>
                </a:solidFill>
                <a:latin typeface="Arial"/>
              </a:rPr>
              <a:t>HRD ONE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D9115E-BB5A-4BD9-9759-B3BC9A0A6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12" y="782841"/>
            <a:ext cx="10472140" cy="520865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447314" y="4632960"/>
            <a:ext cx="2377440" cy="135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034" y="6324684"/>
            <a:ext cx="2143125" cy="3714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88357" y="4167604"/>
            <a:ext cx="5076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smtClean="0"/>
              <a:t>59 casos enviados para </a:t>
            </a:r>
            <a:r>
              <a:rPr lang="pt-BR" dirty="0" err="1" smtClean="0"/>
              <a:t>Myriad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en-US" dirty="0"/>
              <a:t> </a:t>
            </a:r>
            <a:r>
              <a:rPr lang="en-US" dirty="0" smtClean="0"/>
              <a:t>HRR </a:t>
            </a:r>
            <a:r>
              <a:rPr lang="en-US" dirty="0"/>
              <a:t>genes (</a:t>
            </a:r>
            <a:r>
              <a:rPr lang="pt-BR" i="1" dirty="0"/>
              <a:t>ATM, BARD1, BRCA1, BRCA2, BRIP1, CDK12, CHEK1, </a:t>
            </a:r>
            <a:r>
              <a:rPr lang="pt-BR" i="1" dirty="0" smtClean="0"/>
              <a:t>CHEK2, FANCL</a:t>
            </a:r>
            <a:r>
              <a:rPr lang="pt-BR" i="1" dirty="0"/>
              <a:t>, PALB2, PPP2R2A, RAD51B, RAD51C, RAD51D, RAD54L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i="1" dirty="0"/>
              <a:t>TP53 )</a:t>
            </a:r>
            <a:endParaRPr lang="pt-BR" dirty="0" smtClean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268" y="889686"/>
            <a:ext cx="1316621" cy="69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B392-31E7-8E4B-B3DD-AD20447E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HRD IMPLEMENTATION: EXPERIENCE SHARING</a:t>
            </a:r>
            <a:endParaRPr lang="en-US" sz="2800" dirty="0"/>
          </a:p>
        </p:txBody>
      </p:sp>
      <p:sp>
        <p:nvSpPr>
          <p:cNvPr id="3" name="Retângulo 2"/>
          <p:cNvSpPr/>
          <p:nvPr/>
        </p:nvSpPr>
        <p:spPr>
          <a:xfrm>
            <a:off x="3660010" y="1490472"/>
            <a:ext cx="4873752" cy="6126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HRD ONE IMPLEMENTATION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0120" y="2140696"/>
            <a:ext cx="544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GENOMIC INTEGRITY INDEX (GII) SCORE CALCULATION</a:t>
            </a:r>
            <a:endParaRPr lang="pt-BR" b="1" u="sng" dirty="0"/>
          </a:p>
        </p:txBody>
      </p:sp>
      <p:sp>
        <p:nvSpPr>
          <p:cNvPr id="4" name="CaixaDeTexto 3"/>
          <p:cNvSpPr txBox="1"/>
          <p:nvPr/>
        </p:nvSpPr>
        <p:spPr>
          <a:xfrm>
            <a:off x="170120" y="2604655"/>
            <a:ext cx="10442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err="1" smtClean="0"/>
              <a:t>Deep</a:t>
            </a:r>
            <a:r>
              <a:rPr lang="pt-BR" dirty="0" smtClean="0"/>
              <a:t> </a:t>
            </a:r>
            <a:r>
              <a:rPr lang="pt-BR" dirty="0" err="1" smtClean="0"/>
              <a:t>learning</a:t>
            </a:r>
            <a:r>
              <a:rPr lang="pt-BR" dirty="0" smtClean="0"/>
              <a:t> </a:t>
            </a:r>
            <a:r>
              <a:rPr lang="pt-BR" dirty="0" err="1" smtClean="0"/>
              <a:t>algorithm</a:t>
            </a:r>
            <a:r>
              <a:rPr lang="pt-BR" dirty="0" smtClean="0"/>
              <a:t> (</a:t>
            </a:r>
            <a:r>
              <a:rPr lang="pt-BR" dirty="0" err="1" smtClean="0"/>
              <a:t>convolutional</a:t>
            </a:r>
            <a:r>
              <a:rPr lang="pt-BR" dirty="0" smtClean="0"/>
              <a:t> neural network) – </a:t>
            </a:r>
            <a:r>
              <a:rPr lang="pt-BR" dirty="0" err="1" smtClean="0"/>
              <a:t>SOPHiA</a:t>
            </a:r>
            <a:r>
              <a:rPr lang="pt-BR" dirty="0" smtClean="0"/>
              <a:t> GENETICS </a:t>
            </a:r>
            <a:r>
              <a:rPr lang="pt-BR" dirty="0" err="1" smtClean="0"/>
              <a:t>trained</a:t>
            </a:r>
            <a:r>
              <a:rPr lang="pt-BR" dirty="0" smtClean="0"/>
              <a:t> </a:t>
            </a:r>
            <a:r>
              <a:rPr lang="pt-BR" dirty="0" err="1" smtClean="0"/>
              <a:t>based</a:t>
            </a:r>
            <a:r>
              <a:rPr lang="pt-BR" dirty="0" smtClean="0"/>
              <a:t> </a:t>
            </a:r>
            <a:r>
              <a:rPr lang="pt-BR" dirty="0" err="1" smtClean="0"/>
              <a:t>on</a:t>
            </a:r>
            <a:r>
              <a:rPr lang="pt-BR" dirty="0" smtClean="0"/>
              <a:t> TCGA </a:t>
            </a:r>
            <a:r>
              <a:rPr lang="pt-BR" dirty="0" err="1" smtClean="0"/>
              <a:t>database</a:t>
            </a:r>
            <a:r>
              <a:rPr lang="pt-BR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GII score: </a:t>
            </a:r>
            <a:r>
              <a:rPr lang="pt-BR" dirty="0" err="1" smtClean="0"/>
              <a:t>reflects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damage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genomic</a:t>
            </a:r>
            <a:r>
              <a:rPr lang="pt-BR" dirty="0" smtClean="0"/>
              <a:t> </a:t>
            </a:r>
            <a:r>
              <a:rPr lang="pt-BR" dirty="0" err="1" smtClean="0"/>
              <a:t>integrity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sample</a:t>
            </a:r>
            <a:r>
              <a:rPr lang="pt-BR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GII (-25 </a:t>
            </a:r>
            <a:r>
              <a:rPr lang="pt-BR" dirty="0" err="1" smtClean="0"/>
              <a:t>to</a:t>
            </a:r>
            <a:r>
              <a:rPr lang="pt-BR" dirty="0" smtClean="0"/>
              <a:t> +25)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313" y="3062120"/>
            <a:ext cx="4532251" cy="379587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4109975"/>
            <a:ext cx="7390163" cy="670243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49382" y="5080444"/>
            <a:ext cx="6899563" cy="147732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err="1" smtClean="0"/>
              <a:t>Threshold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+2: </a:t>
            </a:r>
            <a:r>
              <a:rPr lang="pt-BR" dirty="0" err="1" smtClean="0"/>
              <a:t>Concordance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94,74%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MyChoice</a:t>
            </a:r>
            <a:r>
              <a:rPr lang="pt-BR" dirty="0" smtClean="0"/>
              <a:t>®</a:t>
            </a:r>
          </a:p>
          <a:p>
            <a:pPr marL="285750" indent="-285750">
              <a:buFontTx/>
              <a:buChar char="-"/>
            </a:pPr>
            <a:r>
              <a:rPr lang="pt-BR" dirty="0" err="1" smtClean="0"/>
              <a:t>Analytical</a:t>
            </a:r>
            <a:r>
              <a:rPr lang="pt-BR" dirty="0" smtClean="0"/>
              <a:t> </a:t>
            </a:r>
            <a:r>
              <a:rPr lang="pt-BR" dirty="0" err="1" smtClean="0"/>
              <a:t>sensitivity</a:t>
            </a:r>
            <a:r>
              <a:rPr lang="pt-BR" dirty="0" smtClean="0"/>
              <a:t>: 95,7%</a:t>
            </a:r>
          </a:p>
          <a:p>
            <a:pPr marL="285750" indent="-285750">
              <a:buFontTx/>
              <a:buChar char="-"/>
            </a:pPr>
            <a:r>
              <a:rPr lang="pt-BR" dirty="0" err="1" smtClean="0"/>
              <a:t>Analytical</a:t>
            </a:r>
            <a:r>
              <a:rPr lang="pt-BR" dirty="0" smtClean="0"/>
              <a:t> </a:t>
            </a:r>
            <a:r>
              <a:rPr lang="pt-BR" dirty="0" err="1" smtClean="0"/>
              <a:t>Specificity</a:t>
            </a:r>
            <a:r>
              <a:rPr lang="pt-BR" dirty="0" smtClean="0"/>
              <a:t>: 94,1%.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PPV: 91,7%.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NPV: 97%.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898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414195" y="-141145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kern="0" dirty="0">
                <a:solidFill>
                  <a:srgbClr val="830051"/>
                </a:solidFill>
                <a:latin typeface="Arial"/>
              </a:rPr>
              <a:t>HRD ONE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50"/>
            <a:ext cx="12180097" cy="677732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001208" y="130629"/>
            <a:ext cx="2491274" cy="373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DEZEMBRO 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57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Conflitos</a:t>
            </a:r>
            <a:r>
              <a:rPr lang="en-US" dirty="0" smtClean="0"/>
              <a:t> de </a:t>
            </a:r>
            <a:r>
              <a:rPr lang="en-US" dirty="0" err="1" smtClean="0"/>
              <a:t>Interesse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233582" y="2606901"/>
            <a:ext cx="9452975" cy="4359194"/>
          </a:xfrm>
        </p:spPr>
        <p:txBody>
          <a:bodyPr/>
          <a:lstStyle/>
          <a:p>
            <a:r>
              <a:rPr lang="en-US" dirty="0"/>
              <a:t>Dr. </a:t>
            </a:r>
            <a:r>
              <a:rPr lang="en-US" dirty="0" smtClean="0"/>
              <a:t>Cristovam Scapulatempo Neto </a:t>
            </a:r>
            <a:r>
              <a:rPr lang="en-US" dirty="0" err="1" smtClean="0"/>
              <a:t>declara</a:t>
            </a:r>
            <a:r>
              <a:rPr lang="en-US" dirty="0" smtClean="0"/>
              <a:t> que tem </a:t>
            </a:r>
            <a:r>
              <a:rPr lang="en-US" dirty="0" err="1" smtClean="0"/>
              <a:t>conflitos</a:t>
            </a:r>
            <a:r>
              <a:rPr lang="en-US" dirty="0" smtClean="0"/>
              <a:t> de </a:t>
            </a:r>
            <a:r>
              <a:rPr lang="en-US" dirty="0" err="1" smtClean="0"/>
              <a:t>interesse</a:t>
            </a:r>
            <a:r>
              <a:rPr lang="en-US" dirty="0" smtClean="0"/>
              <a:t> </a:t>
            </a:r>
            <a:r>
              <a:rPr lang="en-US" dirty="0" err="1" smtClean="0"/>
              <a:t>nessa</a:t>
            </a:r>
            <a:r>
              <a:rPr lang="en-US" dirty="0" smtClean="0"/>
              <a:t> aula</a:t>
            </a:r>
          </a:p>
          <a:p>
            <a:r>
              <a:rPr lang="en-US" sz="2000" dirty="0"/>
              <a:t>. </a:t>
            </a:r>
            <a:r>
              <a:rPr lang="en-US" sz="2000" dirty="0" err="1"/>
              <a:t>Diretor</a:t>
            </a:r>
            <a:r>
              <a:rPr lang="en-US" sz="2000" dirty="0"/>
              <a:t> medico da </a:t>
            </a:r>
            <a:r>
              <a:rPr lang="en-US" sz="2000" dirty="0" err="1"/>
              <a:t>Dasa</a:t>
            </a:r>
            <a:r>
              <a:rPr lang="en-US" sz="2000" dirty="0"/>
              <a:t> </a:t>
            </a:r>
            <a:r>
              <a:rPr lang="en-US" sz="2000" dirty="0" err="1"/>
              <a:t>genômica</a:t>
            </a:r>
            <a:r>
              <a:rPr lang="en-US" sz="2000" dirty="0"/>
              <a:t> que </a:t>
            </a:r>
            <a:r>
              <a:rPr lang="en-US" sz="2000" dirty="0" err="1"/>
              <a:t>oferece</a:t>
            </a:r>
            <a:r>
              <a:rPr lang="en-US" sz="2000" dirty="0"/>
              <a:t> testes de BRCA1/2 e HRD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parceria</a:t>
            </a:r>
            <a:r>
              <a:rPr lang="en-US" sz="2000" dirty="0"/>
              <a:t> com a  Astra Zeneca e GSK e </a:t>
            </a:r>
            <a:r>
              <a:rPr lang="en-US" sz="2000" dirty="0" err="1"/>
              <a:t>também</a:t>
            </a:r>
            <a:r>
              <a:rPr lang="en-US" sz="2000" dirty="0"/>
              <a:t> </a:t>
            </a:r>
            <a:r>
              <a:rPr lang="en-US" sz="2000" dirty="0" err="1"/>
              <a:t>vende</a:t>
            </a:r>
            <a:r>
              <a:rPr lang="en-US" sz="2000" dirty="0"/>
              <a:t> </a:t>
            </a:r>
            <a:r>
              <a:rPr lang="en-US" sz="2000" dirty="0" err="1"/>
              <a:t>direto</a:t>
            </a:r>
            <a:r>
              <a:rPr lang="en-US" sz="2000" dirty="0"/>
              <a:t> para o </a:t>
            </a:r>
            <a:r>
              <a:rPr lang="en-US" sz="2000" dirty="0" err="1"/>
              <a:t>consumidor</a:t>
            </a:r>
            <a:r>
              <a:rPr lang="en-US" sz="2000" dirty="0"/>
              <a:t>.</a:t>
            </a:r>
          </a:p>
          <a:p>
            <a:endParaRPr lang="pt-BR" sz="2000" dirty="0"/>
          </a:p>
          <a:p>
            <a:pPr>
              <a:lnSpc>
                <a:spcPts val="2667"/>
              </a:lnSpc>
            </a:pPr>
            <a:r>
              <a:rPr lang="pt-BR" sz="1733" dirty="0"/>
              <a:t>RDC Nº 96/08 da ANVISA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16" y="1127275"/>
            <a:ext cx="4348169" cy="34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0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92F10F0-9936-1742-AE68-09AE9CC422C0}"/>
              </a:ext>
            </a:extLst>
          </p:cNvPr>
          <p:cNvSpPr txBox="1">
            <a:spLocks/>
          </p:cNvSpPr>
          <p:nvPr/>
        </p:nvSpPr>
        <p:spPr>
          <a:xfrm>
            <a:off x="956082" y="294825"/>
            <a:ext cx="7785159" cy="6787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59536">
              <a:lnSpc>
                <a:spcPct val="100000"/>
              </a:lnSpc>
              <a:buNone/>
              <a:defRPr sz="4136">
                <a:solidFill>
                  <a:srgbClr val="000E40"/>
                </a:solidFill>
              </a:defRPr>
            </a:pPr>
            <a:r>
              <a:rPr lang="fr-FR" sz="3200" dirty="0" err="1">
                <a:solidFill>
                  <a:srgbClr val="000E40"/>
                </a:solidFill>
              </a:rPr>
              <a:t>Qual</a:t>
            </a:r>
            <a:r>
              <a:rPr lang="fr-FR" sz="3200" dirty="0">
                <a:solidFill>
                  <a:srgbClr val="000E40"/>
                </a:solidFill>
              </a:rPr>
              <a:t> teste: </a:t>
            </a:r>
            <a:r>
              <a:rPr lang="fr-FR" sz="3200" dirty="0" err="1">
                <a:solidFill>
                  <a:srgbClr val="000E40"/>
                </a:solidFill>
              </a:rPr>
              <a:t>Myriad</a:t>
            </a:r>
            <a:r>
              <a:rPr lang="fr-FR" sz="3200" dirty="0">
                <a:solidFill>
                  <a:srgbClr val="000E40"/>
                </a:solidFill>
              </a:rPr>
              <a:t> vs NGS </a:t>
            </a:r>
            <a:r>
              <a:rPr lang="fr-FR" sz="3200" dirty="0" err="1">
                <a:solidFill>
                  <a:srgbClr val="000E40"/>
                </a:solidFill>
              </a:rPr>
              <a:t>genes</a:t>
            </a:r>
            <a:r>
              <a:rPr lang="fr-FR" sz="3200" dirty="0">
                <a:solidFill>
                  <a:srgbClr val="000E40"/>
                </a:solidFill>
              </a:rPr>
              <a:t> HR?</a:t>
            </a:r>
            <a:endParaRPr lang="fr-FR" sz="3200" i="1" dirty="0">
              <a:solidFill>
                <a:srgbClr val="000E40"/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A69F6D21-AAEC-F645-862F-E6E74911ACFB}"/>
              </a:ext>
            </a:extLst>
          </p:cNvPr>
          <p:cNvSpPr txBox="1"/>
          <p:nvPr/>
        </p:nvSpPr>
        <p:spPr>
          <a:xfrm>
            <a:off x="9012519" y="6550223"/>
            <a:ext cx="170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Vergote</a:t>
            </a:r>
            <a:r>
              <a:rPr lang="en-US" sz="1400" b="1" dirty="0">
                <a:solidFill>
                  <a:schemeClr val="bg1"/>
                </a:solidFill>
              </a:rPr>
              <a:t> in SGO 2021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E477C8B-716D-254A-B9DB-9E826FB2F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442" y="1407635"/>
            <a:ext cx="7765960" cy="51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1B133AE8-80D7-F8FB-C951-DAAF7F991BFF}"/>
              </a:ext>
            </a:extLst>
          </p:cNvPr>
          <p:cNvSpPr txBox="1"/>
          <p:nvPr/>
        </p:nvSpPr>
        <p:spPr>
          <a:xfrm>
            <a:off x="664441" y="5817157"/>
            <a:ext cx="79995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1. Bonadio RR, et al.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Clinics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. 2018;73(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suppl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1):e450s.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doi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: 10.6061/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clinics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/2018/e450s..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2.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Myriad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myChoice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® HRD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Technical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Specifications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. https://myriad-web.s3.amazonaws.com/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myChoice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/downloads/myChoiceHRDTechSpecs.pdf.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Accessed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August 13, 2018.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3.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Telli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ML, et al. Clin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Cancer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Res. 2016;22(15):3764-3773.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4.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FoundationFocus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CDxBRCA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LOH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Technical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Information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. https://www.accessdata.fda.gov/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cdrh_docs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/pdf16/P160018S001c.pdf.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Accessed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August 28, 2018.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5.Myriad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myChoice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®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CDx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PLUS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Technical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Specifications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Effective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Date: </a:t>
            </a:r>
            <a:r>
              <a:rPr kumimoji="0" lang="pt-BR" sz="800" b="1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Feb</a:t>
            </a: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Lora"/>
                <a:cs typeface="Lora"/>
                <a:sym typeface="Lora"/>
              </a:rPr>
              <a:t> 2021 </a:t>
            </a:r>
          </a:p>
        </p:txBody>
      </p:sp>
      <p:sp>
        <p:nvSpPr>
          <p:cNvPr id="11" name="Google Shape;139;g14de1185f82_0_60">
            <a:extLst>
              <a:ext uri="{FF2B5EF4-FFF2-40B4-BE49-F238E27FC236}">
                <a16:creationId xmlns:a16="http://schemas.microsoft.com/office/drawing/2014/main" id="{4F24AF18-2608-5DAA-D796-2D9BAA37851D}"/>
              </a:ext>
            </a:extLst>
          </p:cNvPr>
          <p:cNvSpPr txBox="1"/>
          <p:nvPr/>
        </p:nvSpPr>
        <p:spPr>
          <a:xfrm>
            <a:off x="347774" y="345801"/>
            <a:ext cx="789039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Tx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96358D"/>
                </a:solidFill>
                <a:effectLst/>
                <a:uLnTx/>
                <a:uFillTx/>
                <a:latin typeface="+mn-lt"/>
                <a:ea typeface="Aleo"/>
                <a:cs typeface="Aleo"/>
                <a:sym typeface="Aleo"/>
              </a:rPr>
              <a:t>Testes com Status de Instabilidade Genômica (GIS) por </a:t>
            </a:r>
            <a:r>
              <a:rPr kumimoji="0" lang="pt-B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6358D"/>
                </a:solidFill>
                <a:effectLst/>
                <a:uLnTx/>
                <a:uFillTx/>
                <a:latin typeface="+mn-lt"/>
                <a:ea typeface="Aleo"/>
                <a:cs typeface="Aleo"/>
                <a:sym typeface="Aleo"/>
              </a:rPr>
              <a:t>NGS</a:t>
            </a:r>
            <a:endParaRPr kumimoji="0" lang="pt-BR" sz="2400" b="1" i="0" u="none" strike="noStrike" kern="0" cap="none" spc="0" normalizeH="0" baseline="30000" noProof="0" dirty="0">
              <a:ln>
                <a:noFill/>
              </a:ln>
              <a:solidFill>
                <a:srgbClr val="96358D"/>
              </a:solidFill>
              <a:effectLst/>
              <a:uLnTx/>
              <a:uFillTx/>
              <a:latin typeface="+mn-lt"/>
              <a:ea typeface="Aleo"/>
              <a:cs typeface="Aleo"/>
              <a:sym typeface="Aleo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729735B-1D4B-EB15-30AD-95355A9F5AB1}"/>
              </a:ext>
            </a:extLst>
          </p:cNvPr>
          <p:cNvGrpSpPr/>
          <p:nvPr/>
        </p:nvGrpSpPr>
        <p:grpSpPr>
          <a:xfrm>
            <a:off x="264160" y="1662508"/>
            <a:ext cx="11734800" cy="3569892"/>
            <a:chOff x="296091" y="1611709"/>
            <a:chExt cx="8541918" cy="2550111"/>
          </a:xfrm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305CA874-FC3F-4518-B0F9-A005204BBED1}"/>
                </a:ext>
              </a:extLst>
            </p:cNvPr>
            <p:cNvSpPr/>
            <p:nvPr/>
          </p:nvSpPr>
          <p:spPr>
            <a:xfrm>
              <a:off x="296091" y="2281646"/>
              <a:ext cx="2081349" cy="1454331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E27908C0-9729-6FE9-824E-AF7421804736}"/>
                </a:ext>
              </a:extLst>
            </p:cNvPr>
            <p:cNvSpPr/>
            <p:nvPr/>
          </p:nvSpPr>
          <p:spPr>
            <a:xfrm>
              <a:off x="2429691" y="2281646"/>
              <a:ext cx="2107475" cy="1454331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508E4A8-BB46-D691-6ACA-21BE343B0E7B}"/>
                </a:ext>
              </a:extLst>
            </p:cNvPr>
            <p:cNvSpPr/>
            <p:nvPr/>
          </p:nvSpPr>
          <p:spPr>
            <a:xfrm>
              <a:off x="4598126" y="2281646"/>
              <a:ext cx="2063931" cy="1454331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C7A19F92-9DC6-C1C2-C2D1-51A0008CA1FF}"/>
                </a:ext>
              </a:extLst>
            </p:cNvPr>
            <p:cNvSpPr/>
            <p:nvPr/>
          </p:nvSpPr>
          <p:spPr>
            <a:xfrm>
              <a:off x="6740434" y="2281646"/>
              <a:ext cx="2090057" cy="1454331"/>
            </a:xfrm>
            <a:prstGeom prst="rect">
              <a:avLst/>
            </a:prstGeom>
            <a:solidFill>
              <a:schemeClr val="bg1">
                <a:lumMod val="85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FF54B06C-A9C6-FB8F-2482-E089080B9756}"/>
                </a:ext>
              </a:extLst>
            </p:cNvPr>
            <p:cNvGrpSpPr/>
            <p:nvPr/>
          </p:nvGrpSpPr>
          <p:grpSpPr>
            <a:xfrm>
              <a:off x="305990" y="1611709"/>
              <a:ext cx="8532019" cy="2550111"/>
              <a:chOff x="305990" y="1263367"/>
              <a:chExt cx="8532019" cy="2550111"/>
            </a:xfrm>
          </p:grpSpPr>
          <p:sp>
            <p:nvSpPr>
              <p:cNvPr id="18" name="Espaço Reservado para Texto 1">
                <a:extLst>
                  <a:ext uri="{FF2B5EF4-FFF2-40B4-BE49-F238E27FC236}">
                    <a16:creationId xmlns:a16="http://schemas.microsoft.com/office/drawing/2014/main" id="{85E40BFB-5338-1B5F-EADF-F81DFBB463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7532" y="1263367"/>
                <a:ext cx="2175928" cy="612899"/>
              </a:xfrm>
              <a:custGeom>
                <a:avLst/>
                <a:gdLst>
                  <a:gd name="connsiteX0" fmla="*/ 0 w 2901237"/>
                  <a:gd name="connsiteY0" fmla="*/ 0 h 817198"/>
                  <a:gd name="connsiteX1" fmla="*/ 601120 w 2901237"/>
                  <a:gd name="connsiteY1" fmla="*/ 0 h 817198"/>
                  <a:gd name="connsiteX2" fmla="*/ 2772401 w 2901237"/>
                  <a:gd name="connsiteY2" fmla="*/ 0 h 817198"/>
                  <a:gd name="connsiteX3" fmla="*/ 2896346 w 2901237"/>
                  <a:gd name="connsiteY3" fmla="*/ 391982 h 817198"/>
                  <a:gd name="connsiteX4" fmla="*/ 2901237 w 2901237"/>
                  <a:gd name="connsiteY4" fmla="*/ 408600 h 817198"/>
                  <a:gd name="connsiteX5" fmla="*/ 2896353 w 2901237"/>
                  <a:gd name="connsiteY5" fmla="*/ 425192 h 817198"/>
                  <a:gd name="connsiteX6" fmla="*/ 2772401 w 2901237"/>
                  <a:gd name="connsiteY6" fmla="*/ 817198 h 817198"/>
                  <a:gd name="connsiteX7" fmla="*/ 1 w 2901237"/>
                  <a:gd name="connsiteY7" fmla="*/ 817198 h 817198"/>
                  <a:gd name="connsiteX8" fmla="*/ 9 w 2901237"/>
                  <a:gd name="connsiteY8" fmla="*/ 817171 h 817198"/>
                  <a:gd name="connsiteX9" fmla="*/ 129199 w 2901237"/>
                  <a:gd name="connsiteY9" fmla="*/ 408599 h 817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1237" h="817198">
                    <a:moveTo>
                      <a:pt x="0" y="0"/>
                    </a:moveTo>
                    <a:lnTo>
                      <a:pt x="601120" y="0"/>
                    </a:lnTo>
                    <a:lnTo>
                      <a:pt x="2772401" y="0"/>
                    </a:lnTo>
                    <a:lnTo>
                      <a:pt x="2896346" y="391982"/>
                    </a:lnTo>
                    <a:lnTo>
                      <a:pt x="2901237" y="408600"/>
                    </a:lnTo>
                    <a:lnTo>
                      <a:pt x="2896353" y="425192"/>
                    </a:lnTo>
                    <a:lnTo>
                      <a:pt x="2772401" y="817198"/>
                    </a:lnTo>
                    <a:lnTo>
                      <a:pt x="1" y="817198"/>
                    </a:lnTo>
                    <a:lnTo>
                      <a:pt x="9" y="817171"/>
                    </a:lnTo>
                    <a:lnTo>
                      <a:pt x="129199" y="408599"/>
                    </a:lnTo>
                    <a:close/>
                  </a:path>
                </a:pathLst>
              </a:custGeom>
              <a:solidFill>
                <a:srgbClr val="018E9D"/>
              </a:solidFill>
            </p:spPr>
            <p:txBody>
              <a:bodyPr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DASA HRD</a:t>
                </a:r>
                <a:r>
                  <a:rPr kumimoji="0" lang="en-GB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*</a:t>
                </a:r>
              </a:p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GB" sz="1200" b="1" kern="0" dirty="0">
                    <a:solidFill>
                      <a:srgbClr val="FFFFFF"/>
                    </a:solidFill>
                    <a:latin typeface="Lora" pitchFamily="2" charset="0"/>
                  </a:rPr>
                  <a:t>S</a:t>
                </a:r>
                <a:r>
                  <a:rPr lang="en-GB" sz="1200" b="1" kern="0" dirty="0" smtClean="0">
                    <a:solidFill>
                      <a:srgbClr val="FFFFFF"/>
                    </a:solidFill>
                    <a:latin typeface="Lora" pitchFamily="2" charset="0"/>
                  </a:rPr>
                  <a:t>OPHIA HRD SOLUTION</a:t>
                </a:r>
                <a:endParaRPr kumimoji="0" lang="pt-B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" name="Espaço Reservado para Texto 2">
                <a:extLst>
                  <a:ext uri="{FF2B5EF4-FFF2-40B4-BE49-F238E27FC236}">
                    <a16:creationId xmlns:a16="http://schemas.microsoft.com/office/drawing/2014/main" id="{17215291-B050-A2D9-82DF-9360C682A7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6878" y="2076667"/>
                <a:ext cx="1157716" cy="1241299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C1053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g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/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s</a:t>
                </a:r>
                <a:r>
                  <a:rPr kumimoji="0" lang="en-US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BRCA</a:t>
                </a:r>
                <a:endPara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+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HRD score: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LOH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TAI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LST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" name="Espaço Reservado para Texto 6">
                <a:extLst>
                  <a:ext uri="{FF2B5EF4-FFF2-40B4-BE49-F238E27FC236}">
                    <a16:creationId xmlns:a16="http://schemas.microsoft.com/office/drawing/2014/main" id="{1FAD89B4-5767-23E4-519F-0FCE496001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5990" y="1263367"/>
                <a:ext cx="2187179" cy="612900"/>
              </a:xfrm>
              <a:custGeom>
                <a:avLst/>
                <a:gdLst>
                  <a:gd name="connsiteX0" fmla="*/ 0 w 2916238"/>
                  <a:gd name="connsiteY0" fmla="*/ 0 h 817200"/>
                  <a:gd name="connsiteX1" fmla="*/ 752 w 2916238"/>
                  <a:gd name="connsiteY1" fmla="*/ 0 h 817200"/>
                  <a:gd name="connsiteX2" fmla="*/ 2175412 w 2916238"/>
                  <a:gd name="connsiteY2" fmla="*/ 0 h 817200"/>
                  <a:gd name="connsiteX3" fmla="*/ 2785012 w 2916238"/>
                  <a:gd name="connsiteY3" fmla="*/ 0 h 817200"/>
                  <a:gd name="connsiteX4" fmla="*/ 2916238 w 2916238"/>
                  <a:gd name="connsiteY4" fmla="*/ 408600 h 817200"/>
                  <a:gd name="connsiteX5" fmla="*/ 2785012 w 2916238"/>
                  <a:gd name="connsiteY5" fmla="*/ 817200 h 817200"/>
                  <a:gd name="connsiteX6" fmla="*/ 2175412 w 2916238"/>
                  <a:gd name="connsiteY6" fmla="*/ 817200 h 817200"/>
                  <a:gd name="connsiteX7" fmla="*/ 752 w 2916238"/>
                  <a:gd name="connsiteY7" fmla="*/ 817200 h 817200"/>
                  <a:gd name="connsiteX8" fmla="*/ 0 w 2916238"/>
                  <a:gd name="connsiteY8" fmla="*/ 817200 h 81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16238" h="817200">
                    <a:moveTo>
                      <a:pt x="0" y="0"/>
                    </a:moveTo>
                    <a:lnTo>
                      <a:pt x="752" y="0"/>
                    </a:lnTo>
                    <a:lnTo>
                      <a:pt x="2175412" y="0"/>
                    </a:lnTo>
                    <a:lnTo>
                      <a:pt x="2785012" y="0"/>
                    </a:lnTo>
                    <a:lnTo>
                      <a:pt x="2916238" y="408600"/>
                    </a:lnTo>
                    <a:lnTo>
                      <a:pt x="2785012" y="817200"/>
                    </a:lnTo>
                    <a:lnTo>
                      <a:pt x="2175412" y="817200"/>
                    </a:lnTo>
                    <a:lnTo>
                      <a:pt x="752" y="817200"/>
                    </a:lnTo>
                    <a:lnTo>
                      <a:pt x="0" y="817200"/>
                    </a:lnTo>
                    <a:close/>
                  </a:path>
                </a:pathLst>
              </a:custGeom>
              <a:solidFill>
                <a:srgbClr val="01616B"/>
              </a:solidFill>
            </p:spPr>
            <p:txBody>
              <a:bodyPr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Myriad </a:t>
                </a:r>
              </a:p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myChoice</a:t>
                </a: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 </a:t>
                </a:r>
                <a:r>
                  <a:rPr kumimoji="0" lang="en-GB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HRD</a:t>
                </a:r>
                <a:r>
                  <a:rPr kumimoji="0" lang="en-GB" sz="11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2,3</a:t>
                </a:r>
              </a:p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GB" sz="1800" b="1" kern="0" baseline="30000" dirty="0" smtClean="0">
                    <a:solidFill>
                      <a:srgbClr val="FFFFFF"/>
                    </a:solidFill>
                    <a:latin typeface="Lora" pitchFamily="2" charset="0"/>
                  </a:rPr>
                  <a:t>TSO 500 HRD</a:t>
                </a:r>
                <a:endParaRPr kumimoji="0" lang="en-GB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" name="Espaço Reservado para Texto 7">
                <a:extLst>
                  <a:ext uri="{FF2B5EF4-FFF2-40B4-BE49-F238E27FC236}">
                    <a16:creationId xmlns:a16="http://schemas.microsoft.com/office/drawing/2014/main" id="{51F3D0F3-1161-6C48-12BD-D888BB5323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3817" y="2059251"/>
                <a:ext cx="1824012" cy="1232590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g/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sBRCA</a:t>
                </a:r>
                <a:r>
                  <a:rPr kumimoji="0" lang="en-US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 + 13 genes*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+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HRD score: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LOH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TAI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LST</a:t>
                </a:r>
                <a:endPara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" name="Espaço Reservado para Texto 8">
                <a:extLst>
                  <a:ext uri="{FF2B5EF4-FFF2-40B4-BE49-F238E27FC236}">
                    <a16:creationId xmlns:a16="http://schemas.microsoft.com/office/drawing/2014/main" id="{14D04453-1964-272D-6808-DFB26092D86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6079" y="1263367"/>
                <a:ext cx="2175928" cy="612900"/>
              </a:xfrm>
              <a:custGeom>
                <a:avLst/>
                <a:gdLst>
                  <a:gd name="connsiteX0" fmla="*/ 0 w 2901237"/>
                  <a:gd name="connsiteY0" fmla="*/ 0 h 817200"/>
                  <a:gd name="connsiteX1" fmla="*/ 601120 w 2901237"/>
                  <a:gd name="connsiteY1" fmla="*/ 0 h 817200"/>
                  <a:gd name="connsiteX2" fmla="*/ 2780970 w 2901237"/>
                  <a:gd name="connsiteY2" fmla="*/ 0 h 817200"/>
                  <a:gd name="connsiteX3" fmla="*/ 2780971 w 2901237"/>
                  <a:gd name="connsiteY3" fmla="*/ 0 h 817200"/>
                  <a:gd name="connsiteX4" fmla="*/ 2901237 w 2901237"/>
                  <a:gd name="connsiteY4" fmla="*/ 408600 h 817200"/>
                  <a:gd name="connsiteX5" fmla="*/ 2780970 w 2901237"/>
                  <a:gd name="connsiteY5" fmla="*/ 817200 h 817200"/>
                  <a:gd name="connsiteX6" fmla="*/ 601120 w 2901237"/>
                  <a:gd name="connsiteY6" fmla="*/ 817200 h 817200"/>
                  <a:gd name="connsiteX7" fmla="*/ 0 w 2901237"/>
                  <a:gd name="connsiteY7" fmla="*/ 817200 h 817200"/>
                  <a:gd name="connsiteX8" fmla="*/ 120267 w 2901237"/>
                  <a:gd name="connsiteY8" fmla="*/ 408600 h 81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01237" h="817200">
                    <a:moveTo>
                      <a:pt x="0" y="0"/>
                    </a:moveTo>
                    <a:lnTo>
                      <a:pt x="601120" y="0"/>
                    </a:lnTo>
                    <a:lnTo>
                      <a:pt x="2780970" y="0"/>
                    </a:lnTo>
                    <a:lnTo>
                      <a:pt x="2780971" y="0"/>
                    </a:lnTo>
                    <a:lnTo>
                      <a:pt x="2901237" y="408600"/>
                    </a:lnTo>
                    <a:lnTo>
                      <a:pt x="2780970" y="817200"/>
                    </a:lnTo>
                    <a:lnTo>
                      <a:pt x="601120" y="817200"/>
                    </a:lnTo>
                    <a:lnTo>
                      <a:pt x="0" y="817200"/>
                    </a:lnTo>
                    <a:lnTo>
                      <a:pt x="120267" y="408600"/>
                    </a:lnTo>
                    <a:close/>
                  </a:path>
                </a:pathLst>
              </a:custGeom>
              <a:solidFill>
                <a:srgbClr val="017885"/>
              </a:solidFill>
            </p:spPr>
            <p:txBody>
              <a:bodyPr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Myriad </a:t>
                </a:r>
              </a:p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myChoice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 HRD Plus </a:t>
                </a:r>
                <a:r>
                  <a:rPr kumimoji="0" lang="en-GB" sz="12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Times New Roman" panose="02020603050405020304" pitchFamily="18" charset="0"/>
                    <a:sym typeface="Arial"/>
                  </a:rPr>
                  <a:t>⁵</a:t>
                </a: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3" name="Espaço Reservado para Texto 9">
                <a:extLst>
                  <a:ext uri="{FF2B5EF4-FFF2-40B4-BE49-F238E27FC236}">
                    <a16:creationId xmlns:a16="http://schemas.microsoft.com/office/drawing/2014/main" id="{81FB4DA5-E2C6-1B93-C58E-801EAD8C5D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1804" y="2085376"/>
                <a:ext cx="1230950" cy="1223881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g/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s</a:t>
                </a:r>
                <a:r>
                  <a:rPr kumimoji="0" lang="en-US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BRCA</a:t>
                </a:r>
                <a:endPara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+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HRD score: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LOH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TAI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LST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4" name="Espaço Reservado para Texto 10">
                <a:extLst>
                  <a:ext uri="{FF2B5EF4-FFF2-40B4-BE49-F238E27FC236}">
                    <a16:creationId xmlns:a16="http://schemas.microsoft.com/office/drawing/2014/main" id="{9D1E1388-B1D3-5649-9DBC-CF687262CB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78723" y="2067856"/>
                <a:ext cx="1429552" cy="875642"/>
              </a:xfrm>
              <a:prstGeom prst="rect">
                <a:avLst/>
              </a:prstGeom>
            </p:spPr>
            <p:txBody>
              <a:bodyPr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g/</a:t>
                </a: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s</a:t>
                </a:r>
                <a:r>
                  <a:rPr kumimoji="0" lang="en-US" sz="1200" b="0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BRCA</a:t>
                </a:r>
                <a:endParaRPr kumimoji="0" lang="en-US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(</a:t>
                </a:r>
                <a:r>
                  <a:rPr kumimoji="0" lang="pt-B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324 genes, TMB, MSI)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+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HRD score:</a:t>
                </a:r>
              </a:p>
              <a:p>
                <a:pPr marL="0" marR="0" lvl="0" indent="0" algn="ctr" defTabSz="51435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417910" algn="l"/>
                  </a:tabLst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LOH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5" name="Espaço Reservado para Texto 11">
                <a:extLst>
                  <a:ext uri="{FF2B5EF4-FFF2-40B4-BE49-F238E27FC236}">
                    <a16:creationId xmlns:a16="http://schemas.microsoft.com/office/drawing/2014/main" id="{945D3FF0-09A8-7B83-21FE-23A413A65B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48990" y="1263367"/>
                <a:ext cx="2089019" cy="612900"/>
              </a:xfrm>
              <a:custGeom>
                <a:avLst/>
                <a:gdLst>
                  <a:gd name="connsiteX0" fmla="*/ 0 w 2785358"/>
                  <a:gd name="connsiteY0" fmla="*/ 0 h 817200"/>
                  <a:gd name="connsiteX1" fmla="*/ 75364 w 2785358"/>
                  <a:gd name="connsiteY1" fmla="*/ 0 h 817200"/>
                  <a:gd name="connsiteX2" fmla="*/ 450010 w 2785358"/>
                  <a:gd name="connsiteY2" fmla="*/ 0 h 817200"/>
                  <a:gd name="connsiteX3" fmla="*/ 485241 w 2785358"/>
                  <a:gd name="connsiteY3" fmla="*/ 0 h 817200"/>
                  <a:gd name="connsiteX4" fmla="*/ 2665092 w 2785358"/>
                  <a:gd name="connsiteY4" fmla="*/ 0 h 817200"/>
                  <a:gd name="connsiteX5" fmla="*/ 2785358 w 2785358"/>
                  <a:gd name="connsiteY5" fmla="*/ 0 h 817200"/>
                  <a:gd name="connsiteX6" fmla="*/ 2785358 w 2785358"/>
                  <a:gd name="connsiteY6" fmla="*/ 408600 h 817200"/>
                  <a:gd name="connsiteX7" fmla="*/ 2785358 w 2785358"/>
                  <a:gd name="connsiteY7" fmla="*/ 817200 h 817200"/>
                  <a:gd name="connsiteX8" fmla="*/ 2665091 w 2785358"/>
                  <a:gd name="connsiteY8" fmla="*/ 817200 h 817200"/>
                  <a:gd name="connsiteX9" fmla="*/ 485241 w 2785358"/>
                  <a:gd name="connsiteY9" fmla="*/ 817200 h 817200"/>
                  <a:gd name="connsiteX10" fmla="*/ 42544 w 2785358"/>
                  <a:gd name="connsiteY10" fmla="*/ 817200 h 817200"/>
                  <a:gd name="connsiteX11" fmla="*/ 42544 w 2785358"/>
                  <a:gd name="connsiteY11" fmla="*/ 817199 h 817200"/>
                  <a:gd name="connsiteX12" fmla="*/ 75363 w 2785358"/>
                  <a:gd name="connsiteY12" fmla="*/ 817199 h 817200"/>
                  <a:gd name="connsiteX13" fmla="*/ 75363 w 2785358"/>
                  <a:gd name="connsiteY13" fmla="*/ 817198 h 817200"/>
                  <a:gd name="connsiteX14" fmla="*/ 0 w 2785358"/>
                  <a:gd name="connsiteY14" fmla="*/ 817198 h 817200"/>
                  <a:gd name="connsiteX15" fmla="*/ 135060 w 2785358"/>
                  <a:gd name="connsiteY15" fmla="*/ 408599 h 81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85358" h="817200">
                    <a:moveTo>
                      <a:pt x="0" y="0"/>
                    </a:moveTo>
                    <a:lnTo>
                      <a:pt x="75364" y="0"/>
                    </a:lnTo>
                    <a:lnTo>
                      <a:pt x="450010" y="0"/>
                    </a:lnTo>
                    <a:lnTo>
                      <a:pt x="485241" y="0"/>
                    </a:lnTo>
                    <a:lnTo>
                      <a:pt x="2665092" y="0"/>
                    </a:lnTo>
                    <a:lnTo>
                      <a:pt x="2785358" y="0"/>
                    </a:lnTo>
                    <a:lnTo>
                      <a:pt x="2785358" y="408600"/>
                    </a:lnTo>
                    <a:lnTo>
                      <a:pt x="2785358" y="817200"/>
                    </a:lnTo>
                    <a:lnTo>
                      <a:pt x="2665091" y="817200"/>
                    </a:lnTo>
                    <a:lnTo>
                      <a:pt x="485241" y="817200"/>
                    </a:lnTo>
                    <a:lnTo>
                      <a:pt x="42544" y="817200"/>
                    </a:lnTo>
                    <a:lnTo>
                      <a:pt x="42544" y="817199"/>
                    </a:lnTo>
                    <a:lnTo>
                      <a:pt x="75363" y="817199"/>
                    </a:lnTo>
                    <a:lnTo>
                      <a:pt x="75363" y="817198"/>
                    </a:lnTo>
                    <a:lnTo>
                      <a:pt x="0" y="817198"/>
                    </a:lnTo>
                    <a:lnTo>
                      <a:pt x="135060" y="408599"/>
                    </a:lnTo>
                    <a:close/>
                  </a:path>
                </a:pathLst>
              </a:custGeom>
              <a:solidFill>
                <a:srgbClr val="0197A7"/>
              </a:solidFill>
            </p:spPr>
            <p:txBody>
              <a:bodyPr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GB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Foundation Focus </a:t>
                </a:r>
                <a:r>
                  <a:rPr kumimoji="0" lang="en-GB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CDx</a:t>
                </a:r>
                <a:endParaRPr kumimoji="0" lang="en-GB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  <a:p>
                <a:pPr marL="0" marR="0" lvl="0" indent="0" algn="ctr" defTabSz="2571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GB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BRCA-LOH</a:t>
                </a:r>
                <a:r>
                  <a:rPr kumimoji="0" lang="en-GB" sz="11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ora" pitchFamily="2" charset="0"/>
                    <a:cs typeface="Arial"/>
                    <a:sym typeface="Arial"/>
                  </a:rPr>
                  <a:t>4</a:t>
                </a:r>
                <a:endParaRPr kumimoji="0" lang="en-GB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ora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1CB5D114-8AC3-5185-A7AF-CB8D7CC6CA99}"/>
                  </a:ext>
                </a:extLst>
              </p:cNvPr>
              <p:cNvSpPr/>
              <p:nvPr/>
            </p:nvSpPr>
            <p:spPr>
              <a:xfrm>
                <a:off x="2446077" y="3415679"/>
                <a:ext cx="1905627" cy="397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*Results from these genes are provided for informational purposes only and have not been clinically validated for use with Poly-ADP Ribose Polymerase (PARP) inhibitors.</a:t>
                </a:r>
                <a:endPara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1290519A-5370-E7FC-CB94-CB1185B788F4}"/>
                  </a:ext>
                </a:extLst>
              </p:cNvPr>
              <p:cNvSpPr/>
              <p:nvPr/>
            </p:nvSpPr>
            <p:spPr>
              <a:xfrm>
                <a:off x="4720447" y="3415679"/>
                <a:ext cx="1905627" cy="2340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7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sto MT"/>
                    <a:ea typeface="+mn-ea"/>
                    <a:cs typeface="+mn-cs"/>
                  </a:rPr>
                  <a:t>* </a:t>
                </a:r>
                <a:r>
                  <a:rPr kumimoji="0" lang="en-US" sz="7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Validado</a:t>
                </a: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7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pelo</a:t>
                </a: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Myriad </a:t>
                </a:r>
                <a:r>
                  <a:rPr kumimoji="0" lang="en-US" sz="7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myChoice</a:t>
                </a: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HRD com </a:t>
                </a:r>
                <a:r>
                  <a:rPr kumimoji="0" lang="en-US" sz="7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apoio</a:t>
                </a:r>
                <a:r>
                  <a:rPr kumimoji="0" lang="en-US" sz="7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 Precision Medicine Astrazeneca</a:t>
                </a:r>
                <a:endParaRPr kumimoji="0" lang="pt-BR" sz="7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17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632047" y="197849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HRD e HRR para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solicitar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kern="0" dirty="0">
              <a:solidFill>
                <a:srgbClr val="903F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4910" y="914626"/>
            <a:ext cx="10728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OVÁRIO, TUBA UTERINA OU PERITÔNIO:</a:t>
            </a:r>
          </a:p>
          <a:p>
            <a:endParaRPr lang="pt-BR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 . Tipo histológico: Carcinoma seroso de alto grau, carcinoma endometrioide G3 e </a:t>
            </a:r>
            <a:r>
              <a:rPr lang="pt-BR" sz="1600" b="1" dirty="0" err="1" smtClean="0">
                <a:solidFill>
                  <a:schemeClr val="accent5">
                    <a:lumMod val="50000"/>
                  </a:schemeClr>
                </a:solidFill>
              </a:rPr>
              <a:t>carcinossarcoma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 .  </a:t>
            </a:r>
            <a:r>
              <a:rPr lang="pt-BR" sz="1600" b="1" dirty="0" err="1" smtClean="0">
                <a:solidFill>
                  <a:schemeClr val="accent5">
                    <a:lumMod val="50000"/>
                  </a:schemeClr>
                </a:solidFill>
              </a:rPr>
              <a:t>Estadios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III e IV.</a:t>
            </a:r>
          </a:p>
          <a:p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 . Primeira linha de tratamento (manutenção).</a:t>
            </a:r>
          </a:p>
          <a:p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 . Recidiva, sensível à platina.</a:t>
            </a:r>
            <a:endParaRPr lang="pt-BR" sz="2000" b="1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5DF3C93-897F-9D4F-AD05-1FFAE5EB0554}"/>
              </a:ext>
            </a:extLst>
          </p:cNvPr>
          <p:cNvSpPr txBox="1"/>
          <p:nvPr/>
        </p:nvSpPr>
        <p:spPr>
          <a:xfrm>
            <a:off x="8463280" y="6519446"/>
            <a:ext cx="2519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Ray-</a:t>
            </a:r>
            <a:r>
              <a:rPr lang="en-US" sz="1600" b="1" dirty="0" err="1">
                <a:solidFill>
                  <a:schemeClr val="bg1"/>
                </a:solidFill>
              </a:rPr>
              <a:t>Coquard</a:t>
            </a:r>
            <a:r>
              <a:rPr lang="en-US" sz="1600" b="1" dirty="0">
                <a:solidFill>
                  <a:schemeClr val="bg1"/>
                </a:solidFill>
              </a:rPr>
              <a:t> in ESMO 2019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B3EB2E7-5D6A-1547-AE3F-C3B56D6E3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55234"/>
            <a:ext cx="7294347" cy="2883812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FCF95C69-107C-5C4E-8B40-BE25A813FB73}"/>
              </a:ext>
            </a:extLst>
          </p:cNvPr>
          <p:cNvSpPr txBox="1"/>
          <p:nvPr/>
        </p:nvSpPr>
        <p:spPr>
          <a:xfrm>
            <a:off x="3771802" y="5839046"/>
            <a:ext cx="733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SCORE&gt; 42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637C0A1-F659-764A-A479-24165CDBBB2F}"/>
              </a:ext>
            </a:extLst>
          </p:cNvPr>
          <p:cNvSpPr txBox="1"/>
          <p:nvPr/>
        </p:nvSpPr>
        <p:spPr>
          <a:xfrm>
            <a:off x="6020065" y="5831814"/>
            <a:ext cx="733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SCORE&lt; 42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785" y="2855984"/>
            <a:ext cx="3592830" cy="273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7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632047" y="197849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HRD e HRR para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solicitar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kern="0" dirty="0">
              <a:solidFill>
                <a:srgbClr val="903F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4910" y="914626"/>
            <a:ext cx="10728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OVÁRIO, TUBA UTERINA OU PERITÔNIO:</a:t>
            </a:r>
          </a:p>
          <a:p>
            <a:endParaRPr lang="pt-BR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 . Tipo histológico: Carcinoma seroso de alto grau, carcinoma endometrioide G3 e </a:t>
            </a:r>
            <a:r>
              <a:rPr lang="pt-BR" sz="1600" b="1" dirty="0" err="1" smtClean="0">
                <a:solidFill>
                  <a:schemeClr val="accent5">
                    <a:lumMod val="50000"/>
                  </a:schemeClr>
                </a:solidFill>
              </a:rPr>
              <a:t>carcinossarcoma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 .  </a:t>
            </a:r>
            <a:r>
              <a:rPr lang="pt-BR" sz="1600" b="1" dirty="0" err="1" smtClean="0">
                <a:solidFill>
                  <a:schemeClr val="accent5">
                    <a:lumMod val="50000"/>
                  </a:schemeClr>
                </a:solidFill>
              </a:rPr>
              <a:t>Estadios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III e IV.</a:t>
            </a:r>
          </a:p>
          <a:p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 . Primeira linha de tratamento (manutenção).</a:t>
            </a:r>
          </a:p>
          <a:p>
            <a:r>
              <a:rPr lang="pt-BR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</a:rPr>
              <a:t>  . Recidiva, sensível à platina.</a:t>
            </a:r>
            <a:endParaRPr lang="pt-BR" sz="2000" b="1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5DF3C93-897F-9D4F-AD05-1FFAE5EB0554}"/>
              </a:ext>
            </a:extLst>
          </p:cNvPr>
          <p:cNvSpPr txBox="1"/>
          <p:nvPr/>
        </p:nvSpPr>
        <p:spPr>
          <a:xfrm>
            <a:off x="8463280" y="6519446"/>
            <a:ext cx="2519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Ray-</a:t>
            </a:r>
            <a:r>
              <a:rPr lang="en-US" sz="1600" b="1" dirty="0" err="1">
                <a:solidFill>
                  <a:schemeClr val="bg1"/>
                </a:solidFill>
              </a:rPr>
              <a:t>Coquard</a:t>
            </a:r>
            <a:r>
              <a:rPr lang="en-US" sz="1600" b="1" dirty="0">
                <a:solidFill>
                  <a:schemeClr val="bg1"/>
                </a:solidFill>
              </a:rPr>
              <a:t> in ESMO 2019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CF95C69-107C-5C4E-8B40-BE25A813FB73}"/>
              </a:ext>
            </a:extLst>
          </p:cNvPr>
          <p:cNvSpPr txBox="1"/>
          <p:nvPr/>
        </p:nvSpPr>
        <p:spPr>
          <a:xfrm>
            <a:off x="4089042" y="6213876"/>
            <a:ext cx="733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SCORE&gt; 42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637C0A1-F659-764A-A479-24165CDBBB2F}"/>
              </a:ext>
            </a:extLst>
          </p:cNvPr>
          <p:cNvSpPr txBox="1"/>
          <p:nvPr/>
        </p:nvSpPr>
        <p:spPr>
          <a:xfrm>
            <a:off x="8828579" y="6225859"/>
            <a:ext cx="733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SCORE&lt; 42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7610EB3-889E-0E48-AAD3-94CC5A66E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31" y="2730508"/>
            <a:ext cx="9685176" cy="343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7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632047" y="197849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HRR para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solicitar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kern="0" dirty="0">
              <a:solidFill>
                <a:srgbClr val="903F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849821"/>
            <a:ext cx="107289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PRÓSTATA:</a:t>
            </a:r>
          </a:p>
          <a:p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  .  </a:t>
            </a:r>
            <a:r>
              <a:rPr lang="pt-BR" sz="2000" b="1" dirty="0" err="1" smtClean="0">
                <a:solidFill>
                  <a:schemeClr val="accent5">
                    <a:lumMod val="50000"/>
                  </a:schemeClr>
                </a:solidFill>
              </a:rPr>
              <a:t>Estadio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IV, resistente à castração.</a:t>
            </a:r>
          </a:p>
          <a:p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  .  BRCA1, BRCA 2 OU ATM </a:t>
            </a:r>
            <a:r>
              <a:rPr lang="pt-BR" sz="2000" b="1" dirty="0" err="1" smtClean="0">
                <a:solidFill>
                  <a:schemeClr val="accent5">
                    <a:lumMod val="50000"/>
                  </a:schemeClr>
                </a:solidFill>
              </a:rPr>
              <a:t>mutados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pt-BR" sz="2000" b="1" dirty="0" err="1" smtClean="0">
                <a:solidFill>
                  <a:schemeClr val="accent5">
                    <a:lumMod val="50000"/>
                  </a:schemeClr>
                </a:solidFill>
              </a:rPr>
              <a:t>Olaparibe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  .  BRCA1 e BRCA2 </a:t>
            </a:r>
            <a:r>
              <a:rPr lang="pt-BR" sz="2000" b="1" dirty="0" err="1" smtClean="0">
                <a:solidFill>
                  <a:schemeClr val="accent5">
                    <a:lumMod val="50000"/>
                  </a:schemeClr>
                </a:solidFill>
              </a:rPr>
              <a:t>Rucaparibe</a:t>
            </a:r>
            <a:endParaRPr lang="pt-B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pt-BR" sz="2000" b="1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5DF3C93-897F-9D4F-AD05-1FFAE5EB0554}"/>
              </a:ext>
            </a:extLst>
          </p:cNvPr>
          <p:cNvSpPr txBox="1"/>
          <p:nvPr/>
        </p:nvSpPr>
        <p:spPr>
          <a:xfrm>
            <a:off x="8463280" y="6519446"/>
            <a:ext cx="2519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5" name="Retângulo: Cantos Arredondados 7">
            <a:extLst>
              <a:ext uri="{FF2B5EF4-FFF2-40B4-BE49-F238E27FC236}">
                <a16:creationId xmlns:a16="http://schemas.microsoft.com/office/drawing/2014/main" id="{CF26FC9E-62A3-44E1-9375-83CEF859CD83}"/>
              </a:ext>
            </a:extLst>
          </p:cNvPr>
          <p:cNvSpPr/>
          <p:nvPr/>
        </p:nvSpPr>
        <p:spPr>
          <a:xfrm>
            <a:off x="1817395" y="2524449"/>
            <a:ext cx="8570686" cy="3331028"/>
          </a:xfrm>
          <a:prstGeom prst="roundRect">
            <a:avLst>
              <a:gd name="adj" fmla="val 1100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A83664-7ED8-4FF8-A8DE-894A7B6B0931}"/>
              </a:ext>
            </a:extLst>
          </p:cNvPr>
          <p:cNvSpPr txBox="1"/>
          <p:nvPr/>
        </p:nvSpPr>
        <p:spPr>
          <a:xfrm>
            <a:off x="1636670" y="6051420"/>
            <a:ext cx="8947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700">
                <a:solidFill>
                  <a:srgbClr val="595959"/>
                </a:solidFill>
                <a:latin typeface="Lora"/>
              </a:rPr>
              <a:t>1. de Bono J. et al.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Olaparib</a:t>
            </a:r>
            <a:r>
              <a:rPr lang="pt-BR" sz="700">
                <a:solidFill>
                  <a:srgbClr val="595959"/>
                </a:solidFill>
                <a:latin typeface="Lora"/>
              </a:rPr>
              <a:t> for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Metastatic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Castration-Resistant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Prostate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Cancer</a:t>
            </a:r>
            <a:r>
              <a:rPr lang="pt-BR" sz="700">
                <a:solidFill>
                  <a:srgbClr val="595959"/>
                </a:solidFill>
                <a:latin typeface="Lora"/>
              </a:rPr>
              <a:t>. N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Engl</a:t>
            </a:r>
            <a:r>
              <a:rPr lang="pt-BR" sz="700">
                <a:solidFill>
                  <a:srgbClr val="595959"/>
                </a:solidFill>
                <a:latin typeface="Lora"/>
              </a:rPr>
              <a:t> J Med. 2020 May 28;382(22):2091-2102.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doi</a:t>
            </a:r>
            <a:r>
              <a:rPr lang="pt-BR" sz="700">
                <a:solidFill>
                  <a:srgbClr val="595959"/>
                </a:solidFill>
                <a:latin typeface="Lora"/>
              </a:rPr>
              <a:t>: 10.1056/NEJMoa1911440.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Epub</a:t>
            </a:r>
            <a:r>
              <a:rPr lang="pt-BR" sz="700">
                <a:solidFill>
                  <a:srgbClr val="595959"/>
                </a:solidFill>
                <a:latin typeface="Lora"/>
              </a:rPr>
              <a:t> 2020 Apr28. PMID: 32343890.</a:t>
            </a:r>
          </a:p>
          <a:p>
            <a:pPr lvl="0">
              <a:defRPr/>
            </a:pPr>
            <a:r>
              <a:rPr lang="pt-BR" sz="700">
                <a:solidFill>
                  <a:srgbClr val="595959"/>
                </a:solidFill>
                <a:latin typeface="Lora"/>
              </a:rPr>
              <a:t>2.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Abida</a:t>
            </a:r>
            <a:r>
              <a:rPr lang="pt-BR" sz="700">
                <a:solidFill>
                  <a:srgbClr val="595959"/>
                </a:solidFill>
                <a:latin typeface="Lora"/>
              </a:rPr>
              <a:t> W et al.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Prospective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genomic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profiling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of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prostate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cancer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across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disease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states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reveals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germline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and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somatic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alterations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that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may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affect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clinicmaking</a:t>
            </a:r>
            <a:r>
              <a:rPr lang="pt-BR" sz="700">
                <a:solidFill>
                  <a:srgbClr val="595959"/>
                </a:solidFill>
                <a:latin typeface="Lora"/>
              </a:rPr>
              <a:t>. JCO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Precis</a:t>
            </a:r>
            <a:r>
              <a:rPr lang="pt-BR" sz="700">
                <a:solidFill>
                  <a:srgbClr val="595959"/>
                </a:solidFill>
                <a:latin typeface="Lora"/>
              </a:rPr>
              <a:t>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Oncol</a:t>
            </a:r>
            <a:r>
              <a:rPr lang="pt-BR" sz="700">
                <a:solidFill>
                  <a:srgbClr val="595959"/>
                </a:solidFill>
                <a:latin typeface="Lora"/>
              </a:rPr>
              <a:t>. 2017. </a:t>
            </a:r>
            <a:r>
              <a:rPr lang="pt-BR" sz="700" err="1">
                <a:solidFill>
                  <a:srgbClr val="595959"/>
                </a:solidFill>
                <a:latin typeface="Lora"/>
              </a:rPr>
              <a:t>doi</a:t>
            </a:r>
            <a:r>
              <a:rPr lang="pt-BR" sz="700">
                <a:solidFill>
                  <a:srgbClr val="595959"/>
                </a:solidFill>
                <a:latin typeface="Lora"/>
              </a:rPr>
              <a:t>: 10.1200/PO.17.00029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BE7F9BA9-784B-4ABE-93BD-AEDC2DE7566D}"/>
              </a:ext>
            </a:extLst>
          </p:cNvPr>
          <p:cNvGrpSpPr/>
          <p:nvPr/>
        </p:nvGrpSpPr>
        <p:grpSpPr>
          <a:xfrm>
            <a:off x="6102738" y="4098278"/>
            <a:ext cx="5906906" cy="1792893"/>
            <a:chOff x="3617119" y="3004457"/>
            <a:chExt cx="5206841" cy="1470899"/>
          </a:xfrm>
        </p:grpSpPr>
        <p:sp>
          <p:nvSpPr>
            <p:cNvPr id="18" name="Forma Livre: Forma 37">
              <a:extLst>
                <a:ext uri="{FF2B5EF4-FFF2-40B4-BE49-F238E27FC236}">
                  <a16:creationId xmlns:a16="http://schemas.microsoft.com/office/drawing/2014/main" id="{A6478154-05D5-4377-BB18-C1B41C6797DA}"/>
                </a:ext>
              </a:extLst>
            </p:cNvPr>
            <p:cNvSpPr/>
            <p:nvPr/>
          </p:nvSpPr>
          <p:spPr>
            <a:xfrm>
              <a:off x="7299960" y="3520440"/>
              <a:ext cx="259080" cy="259080"/>
            </a:xfrm>
            <a:custGeom>
              <a:avLst/>
              <a:gdLst>
                <a:gd name="connsiteX0" fmla="*/ 0 w 259080"/>
                <a:gd name="connsiteY0" fmla="*/ 259080 h 259080"/>
                <a:gd name="connsiteX1" fmla="*/ 0 w 259080"/>
                <a:gd name="connsiteY1" fmla="*/ 0 h 259080"/>
                <a:gd name="connsiteX2" fmla="*/ 259080 w 259080"/>
                <a:gd name="connsiteY2" fmla="*/ 0 h 25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9080" h="259080">
                  <a:moveTo>
                    <a:pt x="0" y="259080"/>
                  </a:moveTo>
                  <a:lnTo>
                    <a:pt x="0" y="0"/>
                  </a:lnTo>
                  <a:lnTo>
                    <a:pt x="259080" y="0"/>
                  </a:lnTo>
                </a:path>
              </a:pathLst>
            </a:custGeom>
            <a:noFill/>
            <a:ln>
              <a:solidFill>
                <a:srgbClr val="285B94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75E3D6B1-665F-4689-A47F-84C29D949662}"/>
                </a:ext>
              </a:extLst>
            </p:cNvPr>
            <p:cNvSpPr/>
            <p:nvPr/>
          </p:nvSpPr>
          <p:spPr>
            <a:xfrm>
              <a:off x="3715657" y="3004457"/>
              <a:ext cx="203200" cy="595086"/>
            </a:xfrm>
            <a:prstGeom prst="rect">
              <a:avLst/>
            </a:prstGeom>
            <a:solidFill>
              <a:srgbClr val="639A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Seta: para Cima 24">
              <a:extLst>
                <a:ext uri="{FF2B5EF4-FFF2-40B4-BE49-F238E27FC236}">
                  <a16:creationId xmlns:a16="http://schemas.microsoft.com/office/drawing/2014/main" id="{682CC720-916A-43CB-BDF9-4D27AC60DFB7}"/>
                </a:ext>
              </a:extLst>
            </p:cNvPr>
            <p:cNvSpPr/>
            <p:nvPr/>
          </p:nvSpPr>
          <p:spPr>
            <a:xfrm flipV="1">
              <a:off x="3617119" y="3599542"/>
              <a:ext cx="400049" cy="875814"/>
            </a:xfrm>
            <a:prstGeom prst="upArrow">
              <a:avLst/>
            </a:prstGeom>
            <a:gradFill flip="none" rotWithShape="1">
              <a:gsLst>
                <a:gs pos="57000">
                  <a:srgbClr val="4777AA"/>
                </a:gs>
                <a:gs pos="100000">
                  <a:srgbClr val="0D0D0D"/>
                </a:gs>
                <a:gs pos="0">
                  <a:srgbClr val="285B94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02D9C52-D889-4854-9E7B-7C85BAF64047}"/>
                </a:ext>
              </a:extLst>
            </p:cNvPr>
            <p:cNvSpPr txBox="1"/>
            <p:nvPr/>
          </p:nvSpPr>
          <p:spPr>
            <a:xfrm>
              <a:off x="4002485" y="3243035"/>
              <a:ext cx="21050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BRCA1/2 e ATM: </a:t>
              </a:r>
              <a:r>
                <a:rPr kumimoji="0" lang="pt-BR" sz="1100" b="1" i="0" u="none" strike="noStrike" kern="1200" cap="none" spc="0" normalizeH="0" baseline="0" noProof="0">
                  <a:ln>
                    <a:noFill/>
                  </a:ln>
                  <a:solidFill>
                    <a:srgbClr val="639AD5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11,7%</a:t>
              </a:r>
              <a:endParaRPr kumimoji="0" lang="pt-BR" sz="1100" b="1" i="1" u="none" strike="noStrike" kern="1200" cap="none" spc="0" normalizeH="0" baseline="0" noProof="0">
                <a:ln>
                  <a:noFill/>
                </a:ln>
                <a:solidFill>
                  <a:srgbClr val="639AD5"/>
                </a:solidFill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62FABBE6-3F53-4BA8-B925-D4B3629ECDC7}"/>
                </a:ext>
              </a:extLst>
            </p:cNvPr>
            <p:cNvSpPr txBox="1"/>
            <p:nvPr/>
          </p:nvSpPr>
          <p:spPr>
            <a:xfrm>
              <a:off x="4002485" y="3600844"/>
              <a:ext cx="21050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BRCA1/2 e ATM: </a:t>
              </a:r>
              <a:r>
                <a:rPr kumimoji="0" lang="pt-BR" sz="1100" b="1" i="0" u="none" strike="noStrike" kern="1200" cap="none" spc="0" normalizeH="0" baseline="0" noProof="0">
                  <a:ln>
                    <a:noFill/>
                  </a:ln>
                  <a:solidFill>
                    <a:srgbClr val="639AD5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17,1%</a:t>
              </a:r>
              <a:endParaRPr kumimoji="0" lang="pt-BR" sz="1100" b="1" i="1" u="none" strike="noStrike" kern="1200" cap="none" spc="0" normalizeH="0" baseline="0" noProof="0">
                <a:ln>
                  <a:noFill/>
                </a:ln>
                <a:solidFill>
                  <a:srgbClr val="639AD5"/>
                </a:solidFill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38A8123-B8BF-4B3F-9AAC-3C41B90BD8F0}"/>
                </a:ext>
              </a:extLst>
            </p:cNvPr>
            <p:cNvSpPr txBox="1"/>
            <p:nvPr/>
          </p:nvSpPr>
          <p:spPr>
            <a:xfrm>
              <a:off x="4002485" y="3934798"/>
              <a:ext cx="2105025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15 genes PROFUND: </a:t>
              </a:r>
              <a:r>
                <a:rPr kumimoji="0" lang="pt-B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639AD5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27,9%</a:t>
              </a:r>
              <a:endParaRPr kumimoji="0" lang="pt-BR" sz="1100" b="1" i="1" u="none" strike="noStrike" kern="1200" cap="none" spc="0" normalizeH="0" baseline="0" noProof="0" dirty="0">
                <a:ln>
                  <a:noFill/>
                </a:ln>
                <a:solidFill>
                  <a:srgbClr val="639AD5"/>
                </a:solidFill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24" name="Chave Direita 23">
              <a:extLst>
                <a:ext uri="{FF2B5EF4-FFF2-40B4-BE49-F238E27FC236}">
                  <a16:creationId xmlns:a16="http://schemas.microsoft.com/office/drawing/2014/main" id="{A3D54114-A243-4B71-9C43-59115E3FCDD7}"/>
                </a:ext>
              </a:extLst>
            </p:cNvPr>
            <p:cNvSpPr/>
            <p:nvPr/>
          </p:nvSpPr>
          <p:spPr>
            <a:xfrm>
              <a:off x="5655469" y="3247366"/>
              <a:ext cx="120491" cy="262394"/>
            </a:xfrm>
            <a:prstGeom prst="rightBrace">
              <a:avLst>
                <a:gd name="adj1" fmla="val 34375"/>
                <a:gd name="adj2" fmla="val 50000"/>
              </a:avLst>
            </a:prstGeom>
            <a:ln w="19050">
              <a:solidFill>
                <a:srgbClr val="639A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6A70AF2B-A95E-41B9-B278-A8593187BAD0}"/>
                </a:ext>
              </a:extLst>
            </p:cNvPr>
            <p:cNvGrpSpPr/>
            <p:nvPr/>
          </p:nvGrpSpPr>
          <p:grpSpPr>
            <a:xfrm>
              <a:off x="5843451" y="3244306"/>
              <a:ext cx="1342209" cy="268514"/>
              <a:chOff x="5843451" y="3244306"/>
              <a:chExt cx="1342209" cy="268514"/>
            </a:xfrm>
          </p:grpSpPr>
          <p:sp>
            <p:nvSpPr>
              <p:cNvPr id="31" name="Retângulo: Cantos Arredondados 29">
                <a:extLst>
                  <a:ext uri="{FF2B5EF4-FFF2-40B4-BE49-F238E27FC236}">
                    <a16:creationId xmlns:a16="http://schemas.microsoft.com/office/drawing/2014/main" id="{B0AC9783-F819-4BA8-9AB9-C9F87965569A}"/>
                  </a:ext>
                </a:extLst>
              </p:cNvPr>
              <p:cNvSpPr/>
              <p:nvPr/>
            </p:nvSpPr>
            <p:spPr>
              <a:xfrm>
                <a:off x="5843451" y="3244306"/>
                <a:ext cx="1342209" cy="268514"/>
              </a:xfrm>
              <a:prstGeom prst="roundRect">
                <a:avLst/>
              </a:prstGeom>
              <a:solidFill>
                <a:srgbClr val="639A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C432D671-A652-4897-B235-94C1D249F35F}"/>
                  </a:ext>
                </a:extLst>
              </p:cNvPr>
              <p:cNvSpPr txBox="1"/>
              <p:nvPr/>
            </p:nvSpPr>
            <p:spPr>
              <a:xfrm>
                <a:off x="5907485" y="3281135"/>
                <a:ext cx="1262935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Lora" pitchFamily="2" charset="0"/>
                    <a:ea typeface="+mn-ea"/>
                    <a:cs typeface="+mn-cs"/>
                  </a:rPr>
                  <a:t>Teste no sangue/saliva</a:t>
                </a:r>
                <a:endParaRPr kumimoji="0" lang="pt-BR" sz="7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" name="Chave Direita 25">
              <a:extLst>
                <a:ext uri="{FF2B5EF4-FFF2-40B4-BE49-F238E27FC236}">
                  <a16:creationId xmlns:a16="http://schemas.microsoft.com/office/drawing/2014/main" id="{20D1E58F-C5D1-4236-9978-1BBF300D6AA8}"/>
                </a:ext>
              </a:extLst>
            </p:cNvPr>
            <p:cNvSpPr/>
            <p:nvPr/>
          </p:nvSpPr>
          <p:spPr>
            <a:xfrm>
              <a:off x="5876449" y="3660775"/>
              <a:ext cx="117951" cy="405245"/>
            </a:xfrm>
            <a:prstGeom prst="rightBrace">
              <a:avLst>
                <a:gd name="adj1" fmla="val 34375"/>
                <a:gd name="adj2" fmla="val 50000"/>
              </a:avLst>
            </a:prstGeom>
            <a:ln w="19050">
              <a:solidFill>
                <a:srgbClr val="639A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7BFBDAE5-CB64-4FBF-8F57-44EC9F973217}"/>
                </a:ext>
              </a:extLst>
            </p:cNvPr>
            <p:cNvGrpSpPr/>
            <p:nvPr/>
          </p:nvGrpSpPr>
          <p:grpSpPr>
            <a:xfrm>
              <a:off x="6094911" y="3739606"/>
              <a:ext cx="1342209" cy="268514"/>
              <a:chOff x="5843451" y="3244306"/>
              <a:chExt cx="1342209" cy="268514"/>
            </a:xfrm>
          </p:grpSpPr>
          <p:sp>
            <p:nvSpPr>
              <p:cNvPr id="29" name="Retângulo: Cantos Arredondados 34">
                <a:extLst>
                  <a:ext uri="{FF2B5EF4-FFF2-40B4-BE49-F238E27FC236}">
                    <a16:creationId xmlns:a16="http://schemas.microsoft.com/office/drawing/2014/main" id="{C444D591-8957-43FF-B2EB-2A54FFC2E69E}"/>
                  </a:ext>
                </a:extLst>
              </p:cNvPr>
              <p:cNvSpPr/>
              <p:nvPr/>
            </p:nvSpPr>
            <p:spPr>
              <a:xfrm>
                <a:off x="5843451" y="3244306"/>
                <a:ext cx="1342209" cy="268514"/>
              </a:xfrm>
              <a:prstGeom prst="roundRect">
                <a:avLst/>
              </a:prstGeom>
              <a:solidFill>
                <a:srgbClr val="285B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C6D35474-4AD4-46DA-85F8-63495BD0C102}"/>
                  </a:ext>
                </a:extLst>
              </p:cNvPr>
              <p:cNvSpPr txBox="1"/>
              <p:nvPr/>
            </p:nvSpPr>
            <p:spPr>
              <a:xfrm>
                <a:off x="5907485" y="3281135"/>
                <a:ext cx="1262935" cy="200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7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Lora" pitchFamily="2" charset="0"/>
                    <a:ea typeface="+mn-ea"/>
                    <a:cs typeface="+mn-cs"/>
                  </a:rPr>
                  <a:t>Teste no tecido/</a:t>
                </a:r>
                <a:r>
                  <a:rPr kumimoji="0" lang="pt-BR" sz="700" b="1" i="0" u="none" strike="noStrike" kern="1200" cap="none" spc="0" normalizeH="0" baseline="0" noProof="0" err="1">
                    <a:ln>
                      <a:noFill/>
                    </a:ln>
                    <a:solidFill>
                      <a:schemeClr val="bg1"/>
                    </a:solidFill>
                    <a:uLnTx/>
                    <a:uFillTx/>
                    <a:latin typeface="Lora" pitchFamily="2" charset="0"/>
                    <a:ea typeface="+mn-ea"/>
                    <a:cs typeface="+mn-cs"/>
                  </a:rPr>
                  <a:t>ctDNA</a:t>
                </a:r>
                <a:endParaRPr kumimoji="0" lang="pt-BR" sz="700" b="1" i="1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21A88E7F-A6A8-4AD1-A6B7-75BF0AD72139}"/>
                </a:ext>
              </a:extLst>
            </p:cNvPr>
            <p:cNvSpPr txBox="1"/>
            <p:nvPr/>
          </p:nvSpPr>
          <p:spPr>
            <a:xfrm>
              <a:off x="7538165" y="3349715"/>
              <a:ext cx="1285795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900" i="0" u="none" strike="noStrike" kern="1200" cap="none" spc="0" normalizeH="0" baseline="0" noProof="0">
                  <a:ln>
                    <a:noFill/>
                  </a:ln>
                  <a:solidFill>
                    <a:srgbClr val="595959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~50% dos pacientes com mutações em genes HRR apresentam mutação somática</a:t>
              </a:r>
              <a:endParaRPr kumimoji="0" lang="pt-BR" sz="900" b="1" i="1" u="none" strike="noStrike" kern="1200" cap="none" spc="0" normalizeH="0" baseline="0" noProof="0">
                <a:ln>
                  <a:noFill/>
                </a:ln>
                <a:solidFill>
                  <a:srgbClr val="639AD5"/>
                </a:solidFill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0C034A83-9311-43BF-97F9-DCA98992D1B7}"/>
              </a:ext>
            </a:extLst>
          </p:cNvPr>
          <p:cNvGrpSpPr/>
          <p:nvPr/>
        </p:nvGrpSpPr>
        <p:grpSpPr>
          <a:xfrm>
            <a:off x="5897494" y="2090065"/>
            <a:ext cx="5996979" cy="1981459"/>
            <a:chOff x="3121161" y="1638300"/>
            <a:chExt cx="5286239" cy="1625600"/>
          </a:xfrm>
        </p:grpSpPr>
        <p:sp>
          <p:nvSpPr>
            <p:cNvPr id="34" name="Retângulo: Cantos Arredondados 18">
              <a:extLst>
                <a:ext uri="{FF2B5EF4-FFF2-40B4-BE49-F238E27FC236}">
                  <a16:creationId xmlns:a16="http://schemas.microsoft.com/office/drawing/2014/main" id="{B0410AFB-41CA-46C3-ACE9-51CF59AB38B1}"/>
                </a:ext>
              </a:extLst>
            </p:cNvPr>
            <p:cNvSpPr/>
            <p:nvPr/>
          </p:nvSpPr>
          <p:spPr>
            <a:xfrm>
              <a:off x="3124200" y="1638300"/>
              <a:ext cx="5283200" cy="1625600"/>
            </a:xfrm>
            <a:prstGeom prst="roundRect">
              <a:avLst/>
            </a:prstGeom>
            <a:solidFill>
              <a:srgbClr val="285B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: Cantos Arredondados 17">
              <a:extLst>
                <a:ext uri="{FF2B5EF4-FFF2-40B4-BE49-F238E27FC236}">
                  <a16:creationId xmlns:a16="http://schemas.microsoft.com/office/drawing/2014/main" id="{A97C5F4F-76F8-4640-AECB-B3D1FBF61A81}"/>
                </a:ext>
              </a:extLst>
            </p:cNvPr>
            <p:cNvSpPr/>
            <p:nvPr/>
          </p:nvSpPr>
          <p:spPr>
            <a:xfrm>
              <a:off x="3124200" y="1638300"/>
              <a:ext cx="4165600" cy="977900"/>
            </a:xfrm>
            <a:prstGeom prst="roundRect">
              <a:avLst/>
            </a:prstGeom>
            <a:solidFill>
              <a:srgbClr val="0D0D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: Cantos Arredondados 16">
              <a:extLst>
                <a:ext uri="{FF2B5EF4-FFF2-40B4-BE49-F238E27FC236}">
                  <a16:creationId xmlns:a16="http://schemas.microsoft.com/office/drawing/2014/main" id="{3A3BDF8A-89C6-4E87-B9E5-7D5BDACF52DE}"/>
                </a:ext>
              </a:extLst>
            </p:cNvPr>
            <p:cNvSpPr/>
            <p:nvPr/>
          </p:nvSpPr>
          <p:spPr>
            <a:xfrm>
              <a:off x="3124200" y="1638300"/>
              <a:ext cx="2781300" cy="444500"/>
            </a:xfrm>
            <a:prstGeom prst="roundRect">
              <a:avLst/>
            </a:prstGeom>
            <a:solidFill>
              <a:srgbClr val="639A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59E3C76-3858-411C-87C5-E2A30593BC77}"/>
                </a:ext>
              </a:extLst>
            </p:cNvPr>
            <p:cNvSpPr txBox="1"/>
            <p:nvPr/>
          </p:nvSpPr>
          <p:spPr>
            <a:xfrm>
              <a:off x="3121161" y="1700040"/>
              <a:ext cx="26222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gBRCA</a:t>
              </a:r>
              <a:r>
                <a:rPr kumimoji="0" lang="pt-BR" sz="16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 ½ e </a:t>
              </a:r>
              <a:r>
                <a:rPr kumimoji="0" lang="pt-BR" sz="160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gATM</a:t>
              </a:r>
              <a:r>
                <a:rPr kumimoji="0" lang="pt-BR" sz="16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: ~11,7%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2CD0E8AF-8C2E-4F5C-9014-EB06BDA842EF}"/>
                </a:ext>
              </a:extLst>
            </p:cNvPr>
            <p:cNvSpPr txBox="1"/>
            <p:nvPr/>
          </p:nvSpPr>
          <p:spPr>
            <a:xfrm>
              <a:off x="4572000" y="2220740"/>
              <a:ext cx="26222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tBRCA</a:t>
              </a:r>
              <a:r>
                <a:rPr kumimoji="0" lang="pt-BR" sz="16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 ½ e </a:t>
              </a:r>
              <a:r>
                <a:rPr kumimoji="0" lang="pt-BR" sz="160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tATM</a:t>
              </a:r>
              <a:r>
                <a:rPr kumimoji="0" lang="pt-BR" sz="16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: ~5,4%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8DB06E55-3DB0-4918-8338-754CC85234FE}"/>
                </a:ext>
              </a:extLst>
            </p:cNvPr>
            <p:cNvSpPr txBox="1"/>
            <p:nvPr/>
          </p:nvSpPr>
          <p:spPr>
            <a:xfrm>
              <a:off x="5586186" y="2815826"/>
              <a:ext cx="26222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tHRR</a:t>
              </a:r>
              <a:r>
                <a:rPr kumimoji="0" lang="pt-BR" sz="160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: 27,9%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E0C99961-81C4-4393-9073-EAF4652E278A}"/>
              </a:ext>
            </a:extLst>
          </p:cNvPr>
          <p:cNvGrpSpPr/>
          <p:nvPr/>
        </p:nvGrpSpPr>
        <p:grpSpPr>
          <a:xfrm>
            <a:off x="-344301" y="2385677"/>
            <a:ext cx="4337776" cy="3165482"/>
            <a:chOff x="-291722" y="1440866"/>
            <a:chExt cx="3895725" cy="2844703"/>
          </a:xfrm>
        </p:grpSpPr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1463F285-FFAA-4A74-AF64-E0B17DF18235}"/>
                </a:ext>
              </a:extLst>
            </p:cNvPr>
            <p:cNvSpPr txBox="1"/>
            <p:nvPr/>
          </p:nvSpPr>
          <p:spPr>
            <a:xfrm>
              <a:off x="538392" y="1440866"/>
              <a:ext cx="21050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39AD5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Estudo </a:t>
              </a:r>
              <a:r>
                <a:rPr kumimoji="0" lang="pt-BR" sz="1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639AD5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PROfound</a:t>
              </a:r>
              <a:endParaRPr kumimoji="0" lang="pt-BR" sz="1600" b="1" i="1" u="none" strike="noStrike" kern="1200" cap="none" spc="0" normalizeH="0" baseline="0" noProof="0" dirty="0">
                <a:ln>
                  <a:noFill/>
                </a:ln>
                <a:solidFill>
                  <a:srgbClr val="639AD5"/>
                </a:solidFill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graphicFrame>
          <p:nvGraphicFramePr>
            <p:cNvPr id="42" name="Gráfico 41">
              <a:extLst>
                <a:ext uri="{FF2B5EF4-FFF2-40B4-BE49-F238E27FC236}">
                  <a16:creationId xmlns:a16="http://schemas.microsoft.com/office/drawing/2014/main" id="{648B9BEA-0999-4FCB-9F3F-6DBE4BFC39E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03398926"/>
                </p:ext>
              </p:extLst>
            </p:nvPr>
          </p:nvGraphicFramePr>
          <p:xfrm>
            <a:off x="-291722" y="1688419"/>
            <a:ext cx="3895725" cy="25971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DD9742F4-F84C-4FBA-B81F-77DEA05E3B26}"/>
                </a:ext>
              </a:extLst>
            </p:cNvPr>
            <p:cNvSpPr txBox="1"/>
            <p:nvPr/>
          </p:nvSpPr>
          <p:spPr>
            <a:xfrm rot="19571008">
              <a:off x="1716015" y="2284044"/>
              <a:ext cx="7673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gBRCA</a:t>
              </a:r>
              <a:r>
                <a:rPr kumimoji="0" lang="pt-BR" sz="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 ½ e </a:t>
              </a:r>
              <a:r>
                <a:rPr kumimoji="0" lang="pt-BR" sz="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gATM</a:t>
              </a:r>
              <a:r>
                <a:rPr kumimoji="0" lang="pt-BR" sz="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/>
              </a:r>
              <a:br>
                <a:rPr kumimoji="0" lang="pt-BR" sz="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</a:br>
              <a:r>
                <a:rPr kumimoji="0" lang="pt-BR" sz="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~11,7%</a:t>
              </a:r>
              <a:endParaRPr kumimoji="0" lang="pt-BR" sz="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3D63002D-A996-4849-A933-AC0C56324341}"/>
                </a:ext>
              </a:extLst>
            </p:cNvPr>
            <p:cNvSpPr txBox="1"/>
            <p:nvPr/>
          </p:nvSpPr>
          <p:spPr>
            <a:xfrm rot="20014378">
              <a:off x="2036882" y="2674890"/>
              <a:ext cx="71403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tBRCA</a:t>
              </a:r>
              <a:r>
                <a:rPr kumimoji="0" lang="pt-BR" sz="6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 ½ e </a:t>
              </a:r>
              <a:r>
                <a:rPr kumimoji="0" lang="pt-BR" sz="6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tATM</a:t>
              </a:r>
              <a:r>
                <a:rPr kumimoji="0" lang="pt-BR" sz="6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 ~5,4%</a:t>
              </a:r>
              <a:endParaRPr kumimoji="0" lang="pt-BR" sz="6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319CF193-16F4-4784-AE69-09F6C93D06BE}"/>
                </a:ext>
              </a:extLst>
            </p:cNvPr>
            <p:cNvSpPr txBox="1"/>
            <p:nvPr/>
          </p:nvSpPr>
          <p:spPr>
            <a:xfrm>
              <a:off x="1972520" y="3062312"/>
              <a:ext cx="7673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Outros genes HRR</a:t>
              </a:r>
              <a:br>
                <a:rPr kumimoji="0" lang="pt-BR" sz="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</a:br>
              <a:r>
                <a:rPr kumimoji="0" lang="pt-BR" sz="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Lora" pitchFamily="2" charset="0"/>
                  <a:ea typeface="+mn-ea"/>
                  <a:cs typeface="+mn-cs"/>
                </a:rPr>
                <a:t>~10,2%</a:t>
              </a:r>
              <a:endParaRPr kumimoji="0" lang="pt-BR" sz="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Lora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717584" y="3018064"/>
            <a:ext cx="17261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ATM</a:t>
            </a:r>
            <a:r>
              <a:rPr lang="pt-BR" dirty="0"/>
              <a:t>, BRCA1, BRCA2, BARD1, BRIP1, CDK12, CHEK1, CHEK2, FANCL, PALB2, RAD51B, RAD51C, RAD51D, </a:t>
            </a:r>
            <a:r>
              <a:rPr lang="pt-BR" dirty="0" err="1"/>
              <a:t>and</a:t>
            </a:r>
            <a:r>
              <a:rPr lang="pt-BR" dirty="0"/>
              <a:t> RAD54L</a:t>
            </a:r>
          </a:p>
        </p:txBody>
      </p:sp>
    </p:spTree>
    <p:extLst>
      <p:ext uri="{BB962C8B-B14F-4D97-AF65-F5344CB8AC3E}">
        <p14:creationId xmlns:p14="http://schemas.microsoft.com/office/powerpoint/2010/main" val="40304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55" y="758968"/>
            <a:ext cx="7155702" cy="209520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8" y="2872984"/>
            <a:ext cx="4467919" cy="389813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396112" y="3264237"/>
            <a:ext cx="6448148" cy="2585319"/>
          </a:xfrm>
          <a:prstGeom prst="rect">
            <a:avLst/>
          </a:prstGeom>
          <a:noFill/>
          <a:ln w="38100" cap="flat">
            <a:solidFill>
              <a:srgbClr val="F15A2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pt-BR" sz="18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Teste </a:t>
            </a:r>
            <a:r>
              <a:rPr kumimoji="0" lang="pt-BR" sz="1800" b="1" i="0" u="none" strike="noStrike" cap="none" spc="0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genômico</a:t>
            </a:r>
            <a:r>
              <a:rPr kumimoji="0" lang="pt-BR" sz="18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 deve ser recomendado</a:t>
            </a:r>
            <a:r>
              <a:rPr kumimoji="0" lang="pt-BR" sz="1800" b="1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 para todos os pacientes com câncer de próstata metastáticos resistentes à castração.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pt-BR" sz="1800" b="1" i="0" u="none" strike="noStrike" cap="none" spc="0" normalizeH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Dasa Sans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pt-BR" sz="18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Até 30% das amostras podem ser insatisfatórias para o teste.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pt-BR" sz="1800" b="1" i="0" u="none" strike="noStrike" cap="none" spc="0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Dasa Sans Regular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Bx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líquida pode ser uma opção nos casos de difícil acesso.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pt-BR" sz="18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A</a:t>
            </a:r>
            <a:r>
              <a:rPr kumimoji="0" lang="pt-BR" sz="1800" b="1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 testagem germinativa só detecta 50% dos casos 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Dasa Sans Regular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74198" y="3693111"/>
            <a:ext cx="452761" cy="1882066"/>
          </a:xfrm>
          <a:prstGeom prst="rect">
            <a:avLst/>
          </a:prstGeom>
          <a:noFill/>
          <a:ln w="25400" cap="flat">
            <a:solidFill>
              <a:srgbClr val="F15A2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Dasa Sans Regular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597980" y="4480257"/>
            <a:ext cx="435006" cy="30777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400" b="0" i="0" u="none" strike="noStrike" cap="none" spc="0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16%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CC0066"/>
              </a:solidFill>
              <a:effectLst/>
              <a:uFillTx/>
              <a:latin typeface="+mn-lt"/>
              <a:ea typeface="+mn-ea"/>
              <a:cs typeface="+mn-cs"/>
              <a:sym typeface="Dasa Sans Regular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797946" y="3756735"/>
            <a:ext cx="452761" cy="1882066"/>
          </a:xfrm>
          <a:prstGeom prst="rect">
            <a:avLst/>
          </a:prstGeom>
          <a:noFill/>
          <a:ln w="25400" cap="flat">
            <a:solidFill>
              <a:srgbClr val="F15A23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Dasa Sans Regular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329865" y="4526123"/>
            <a:ext cx="766672" cy="307773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1400" dirty="0" smtClean="0">
                <a:solidFill>
                  <a:srgbClr val="CC0066"/>
                </a:solidFill>
              </a:rPr>
              <a:t>32,95</a:t>
            </a:r>
            <a:r>
              <a:rPr kumimoji="0" lang="pt-BR" sz="1400" b="0" i="0" u="none" strike="noStrike" cap="none" spc="0" normalizeH="0" baseline="0" dirty="0" smtClean="0">
                <a:ln>
                  <a:noFill/>
                </a:ln>
                <a:solidFill>
                  <a:srgbClr val="CC0066"/>
                </a:solidFill>
                <a:effectLst/>
                <a:uFillTx/>
                <a:latin typeface="+mn-lt"/>
                <a:ea typeface="+mn-ea"/>
                <a:cs typeface="+mn-cs"/>
                <a:sym typeface="Dasa Sans Regular"/>
              </a:rPr>
              <a:t>%</a:t>
            </a:r>
            <a:endParaRPr kumimoji="0" lang="pt-BR" sz="1400" b="0" i="0" u="none" strike="noStrike" cap="none" spc="0" normalizeH="0" baseline="0" dirty="0">
              <a:ln>
                <a:noFill/>
              </a:ln>
              <a:solidFill>
                <a:srgbClr val="CC0066"/>
              </a:solidFill>
              <a:effectLst/>
              <a:uFillTx/>
              <a:latin typeface="+mn-lt"/>
              <a:ea typeface="+mn-ea"/>
              <a:cs typeface="+mn-cs"/>
              <a:sym typeface="Dasa Sans Regular"/>
            </a:endParaRP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352129" y="-144571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sz="28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HRR para que </a:t>
            </a:r>
            <a:r>
              <a:rPr lang="en-US" sz="28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testar</a:t>
            </a:r>
            <a:r>
              <a:rPr lang="en-US" sz="28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</a:t>
            </a:r>
            <a:r>
              <a:rPr lang="en-US" sz="28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CA de </a:t>
            </a:r>
            <a:r>
              <a:rPr lang="en-US" sz="28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Próstata</a:t>
            </a:r>
            <a:endParaRPr lang="en-US" sz="2800" kern="0" dirty="0">
              <a:solidFill>
                <a:srgbClr val="903F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65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632047" y="197849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HRR para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solicitar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kern="0" dirty="0">
              <a:solidFill>
                <a:srgbClr val="903F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2232" y="1082577"/>
            <a:ext cx="1072896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PRÓSTATA:</a:t>
            </a:r>
          </a:p>
          <a:p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  .  </a:t>
            </a:r>
            <a:r>
              <a:rPr lang="pt-BR" sz="2000" b="1" dirty="0" err="1" smtClean="0">
                <a:solidFill>
                  <a:schemeClr val="accent5">
                    <a:lumMod val="50000"/>
                  </a:schemeClr>
                </a:solidFill>
              </a:rPr>
              <a:t>Estadio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IV, resistente à castração.</a:t>
            </a:r>
          </a:p>
          <a:p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 .  BRCA1, BRCA 2 OU ATM </a:t>
            </a:r>
            <a:r>
              <a:rPr lang="pt-BR" sz="2000" b="1" dirty="0" err="1" smtClean="0">
                <a:solidFill>
                  <a:schemeClr val="accent5">
                    <a:lumMod val="50000"/>
                  </a:schemeClr>
                </a:solidFill>
              </a:rPr>
              <a:t>mutados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pt-BR" sz="2000" b="1" dirty="0" err="1" smtClean="0">
                <a:solidFill>
                  <a:schemeClr val="accent5">
                    <a:lumMod val="50000"/>
                  </a:schemeClr>
                </a:solidFill>
              </a:rPr>
              <a:t>Olaparibe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)   </a:t>
            </a:r>
          </a:p>
          <a:p>
            <a:r>
              <a:rPr lang="pt-B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accent5">
                    <a:lumMod val="50000"/>
                  </a:schemeClr>
                </a:solidFill>
              </a:rPr>
              <a:t>  .  BRCA1 e BRCA2 </a:t>
            </a:r>
            <a:r>
              <a:rPr lang="pt-BR" sz="2000" b="1" dirty="0" err="1" smtClean="0">
                <a:solidFill>
                  <a:schemeClr val="accent5">
                    <a:lumMod val="50000"/>
                  </a:schemeClr>
                </a:solidFill>
              </a:rPr>
              <a:t>Rucaparibe</a:t>
            </a:r>
            <a:endParaRPr lang="pt-BR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pt-BR" sz="2000" b="1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5DF3C93-897F-9D4F-AD05-1FFAE5EB0554}"/>
              </a:ext>
            </a:extLst>
          </p:cNvPr>
          <p:cNvSpPr txBox="1"/>
          <p:nvPr/>
        </p:nvSpPr>
        <p:spPr>
          <a:xfrm>
            <a:off x="8463280" y="6519446"/>
            <a:ext cx="2519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2" y="2829784"/>
            <a:ext cx="5428543" cy="249799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2529133"/>
            <a:ext cx="209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PROfound</a:t>
            </a:r>
            <a:r>
              <a:rPr lang="pt-BR" b="1" dirty="0" smtClean="0"/>
              <a:t> </a:t>
            </a:r>
            <a:r>
              <a:rPr lang="pt-BR" b="1" dirty="0" err="1" smtClean="0"/>
              <a:t>Study</a:t>
            </a:r>
            <a:endParaRPr lang="pt-BR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790" y="445707"/>
            <a:ext cx="4775612" cy="2666351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9656477" y="175832"/>
            <a:ext cx="209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Triton</a:t>
            </a:r>
            <a:r>
              <a:rPr lang="pt-BR" b="1" dirty="0" smtClean="0"/>
              <a:t> 2 </a:t>
            </a:r>
            <a:r>
              <a:rPr lang="pt-BR" b="1" dirty="0" err="1" smtClean="0"/>
              <a:t>Trial</a:t>
            </a:r>
            <a:endParaRPr lang="pt-BR" b="1" dirty="0"/>
          </a:p>
        </p:txBody>
      </p:sp>
      <p:sp>
        <p:nvSpPr>
          <p:cNvPr id="13" name="Retângulo 12"/>
          <p:cNvSpPr/>
          <p:nvPr/>
        </p:nvSpPr>
        <p:spPr>
          <a:xfrm>
            <a:off x="9043435" y="3021931"/>
            <a:ext cx="3013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b="1" dirty="0">
                <a:latin typeface="Roboto"/>
              </a:rPr>
              <a:t>J Clin Oncol. 2020 Nov 10;38(32):3763-3772</a:t>
            </a:r>
            <a:r>
              <a:rPr lang="it-IT" b="1" dirty="0">
                <a:latin typeface="Roboto"/>
              </a:rPr>
              <a:t>.</a:t>
            </a:r>
            <a:endParaRPr lang="pt-BR" b="1" dirty="0"/>
          </a:p>
        </p:txBody>
      </p:sp>
      <p:sp>
        <p:nvSpPr>
          <p:cNvPr id="14" name="Retângulo 13"/>
          <p:cNvSpPr/>
          <p:nvPr/>
        </p:nvSpPr>
        <p:spPr>
          <a:xfrm>
            <a:off x="267478" y="5382215"/>
            <a:ext cx="27836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4D4D4D"/>
                </a:solidFill>
                <a:latin typeface="+mn-lt"/>
              </a:rPr>
              <a:t>N </a:t>
            </a:r>
            <a:r>
              <a:rPr lang="pt-BR" sz="1200" b="1" dirty="0" err="1">
                <a:solidFill>
                  <a:srgbClr val="4D4D4D"/>
                </a:solidFill>
                <a:latin typeface="+mn-lt"/>
              </a:rPr>
              <a:t>Engl</a:t>
            </a:r>
            <a:r>
              <a:rPr lang="pt-BR" sz="1200" b="1" dirty="0">
                <a:solidFill>
                  <a:srgbClr val="4D4D4D"/>
                </a:solidFill>
                <a:latin typeface="+mn-lt"/>
              </a:rPr>
              <a:t> J </a:t>
            </a:r>
            <a:r>
              <a:rPr lang="pt-BR" sz="1200" b="1" dirty="0" err="1">
                <a:solidFill>
                  <a:srgbClr val="4D4D4D"/>
                </a:solidFill>
                <a:latin typeface="+mn-lt"/>
              </a:rPr>
              <a:t>Med</a:t>
            </a:r>
            <a:r>
              <a:rPr lang="pt-BR" sz="1200" b="1" dirty="0">
                <a:solidFill>
                  <a:srgbClr val="4D4D4D"/>
                </a:solidFill>
                <a:latin typeface="+mn-lt"/>
              </a:rPr>
              <a:t> </a:t>
            </a:r>
            <a:r>
              <a:rPr lang="pt-BR" sz="1200" b="1" dirty="0" smtClean="0">
                <a:solidFill>
                  <a:srgbClr val="4D4D4D"/>
                </a:solidFill>
                <a:latin typeface="+mn-lt"/>
              </a:rPr>
              <a:t>2020;382:2091-2102</a:t>
            </a:r>
            <a:endParaRPr lang="pt-BR" dirty="0">
              <a:latin typeface="+mn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976049" y="6328401"/>
            <a:ext cx="2006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err="1" smtClean="0"/>
              <a:t>Klassen</a:t>
            </a:r>
            <a:r>
              <a:rPr lang="pt-BR" sz="1200" b="1" dirty="0" smtClean="0"/>
              <a:t>, Z. ASCO GU 2023</a:t>
            </a:r>
            <a:endParaRPr lang="pt-BR" sz="1200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7880116" y="3734870"/>
            <a:ext cx="209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PROpel</a:t>
            </a:r>
            <a:r>
              <a:rPr lang="pt-BR" b="1" dirty="0" smtClean="0"/>
              <a:t> </a:t>
            </a:r>
            <a:r>
              <a:rPr lang="pt-BR" b="1" dirty="0" err="1" smtClean="0"/>
              <a:t>Study</a:t>
            </a:r>
            <a:endParaRPr lang="pt-BR" b="1" dirty="0"/>
          </a:p>
        </p:txBody>
      </p:sp>
      <p:pic>
        <p:nvPicPr>
          <p:cNvPr id="1026" name="Picture 2" descr="ASCO GU 2023 PROp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183" y="4062089"/>
            <a:ext cx="5942219" cy="217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991" y="1264914"/>
            <a:ext cx="9923009" cy="4792672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5508172" y="3768634"/>
            <a:ext cx="1132114" cy="2830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10873890" y="3345564"/>
            <a:ext cx="968828" cy="3156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19" y="249598"/>
            <a:ext cx="6861416" cy="85725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31159" y="2255521"/>
            <a:ext cx="2316213" cy="2072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 err="1" smtClean="0"/>
              <a:t>All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pts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developed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mCRPC</a:t>
            </a:r>
            <a:endParaRPr lang="pt-BR" sz="1600" b="1" dirty="0" smtClean="0"/>
          </a:p>
          <a:p>
            <a:endParaRPr lang="pt-BR" sz="1600" b="1" dirty="0" smtClean="0"/>
          </a:p>
          <a:p>
            <a:r>
              <a:rPr lang="pt-BR" sz="1600" b="1" dirty="0" smtClean="0"/>
              <a:t>. 470 </a:t>
            </a:r>
            <a:r>
              <a:rPr lang="pt-BR" sz="1600" b="1" dirty="0" err="1" smtClean="0"/>
              <a:t>naive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prostate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bx</a:t>
            </a:r>
            <a:r>
              <a:rPr lang="pt-BR" sz="1600" b="1" dirty="0" smtClean="0"/>
              <a:t>.</a:t>
            </a:r>
          </a:p>
          <a:p>
            <a:endParaRPr lang="pt-BR" sz="1600" b="1" dirty="0" smtClean="0"/>
          </a:p>
          <a:p>
            <a:r>
              <a:rPr lang="pt-BR" sz="1600" b="1" dirty="0" smtClean="0"/>
              <a:t>. 61 </a:t>
            </a:r>
            <a:r>
              <a:rPr lang="pt-BR" sz="1600" b="1" dirty="0" err="1" smtClean="0"/>
              <a:t>mCRPC</a:t>
            </a:r>
            <a:r>
              <a:rPr lang="pt-BR" sz="1600" b="1" dirty="0" smtClean="0"/>
              <a:t> (</a:t>
            </a:r>
            <a:r>
              <a:rPr lang="pt-BR" sz="1600" b="1" dirty="0" err="1" smtClean="0"/>
              <a:t>paired</a:t>
            </a:r>
            <a:r>
              <a:rPr lang="pt-BR" sz="1600" b="1" dirty="0" smtClean="0"/>
              <a:t>).</a:t>
            </a:r>
          </a:p>
          <a:p>
            <a:endParaRPr lang="pt-BR" sz="1600" b="1" dirty="0"/>
          </a:p>
          <a:p>
            <a:r>
              <a:rPr lang="pt-BR" sz="1600" b="1" dirty="0" smtClean="0"/>
              <a:t>. NGS </a:t>
            </a:r>
            <a:r>
              <a:rPr lang="pt-BR" sz="1600" b="1" dirty="0" err="1" smtClean="0"/>
              <a:t>and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lpWGS</a:t>
            </a:r>
            <a:r>
              <a:rPr lang="pt-BR" sz="1600" b="1" dirty="0" smtClean="0"/>
              <a:t> (52 cases)</a:t>
            </a:r>
            <a:endParaRPr lang="pt-BR" sz="16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7205" y="4865637"/>
            <a:ext cx="2435439" cy="11919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 smtClean="0"/>
              <a:t>TP53 = 27%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 smtClean="0"/>
              <a:t>DDR </a:t>
            </a:r>
            <a:r>
              <a:rPr lang="pt-BR" b="1" dirty="0" err="1" smtClean="0"/>
              <a:t>pathway</a:t>
            </a:r>
            <a:r>
              <a:rPr lang="pt-BR" b="1" dirty="0" smtClean="0"/>
              <a:t>: 23%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 smtClean="0"/>
              <a:t>BRCA2: 7%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 smtClean="0"/>
              <a:t>MMR genes : 2%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7230495" y="6516661"/>
            <a:ext cx="4260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J </a:t>
            </a:r>
            <a:r>
              <a:rPr lang="pt-BR" b="1" dirty="0" err="1" smtClean="0">
                <a:solidFill>
                  <a:schemeClr val="bg1"/>
                </a:solidFill>
              </a:rPr>
              <a:t>Clin</a:t>
            </a:r>
            <a:r>
              <a:rPr lang="pt-BR" b="1" dirty="0" smtClean="0">
                <a:solidFill>
                  <a:schemeClr val="bg1"/>
                </a:solidFill>
              </a:rPr>
              <a:t> </a:t>
            </a:r>
            <a:r>
              <a:rPr lang="pt-BR" b="1" dirty="0" err="1" smtClean="0">
                <a:solidFill>
                  <a:schemeClr val="bg1"/>
                </a:solidFill>
              </a:rPr>
              <a:t>Invest</a:t>
            </a:r>
            <a:r>
              <a:rPr lang="pt-BR" b="1" dirty="0" smtClean="0">
                <a:solidFill>
                  <a:schemeClr val="bg1"/>
                </a:solidFill>
              </a:rPr>
              <a:t> 2020;130(4):1743-1751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" y="61912"/>
            <a:ext cx="1204912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7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5879" y="3363189"/>
            <a:ext cx="47212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 err="1" smtClean="0">
                <a:solidFill>
                  <a:srgbClr val="000000"/>
                </a:solidFill>
                <a:latin typeface="AdvPS497E2"/>
              </a:rPr>
              <a:t>OlympiAD</a:t>
            </a:r>
            <a:r>
              <a:rPr lang="pt-BR" sz="1100" b="1" dirty="0" smtClean="0">
                <a:solidFill>
                  <a:srgbClr val="000000"/>
                </a:solidFill>
                <a:latin typeface="AdvPS497E2"/>
              </a:rPr>
              <a:t>,</a:t>
            </a:r>
          </a:p>
          <a:p>
            <a:r>
              <a:rPr lang="pt-BR" sz="1100" b="1" dirty="0" err="1">
                <a:solidFill>
                  <a:srgbClr val="000000"/>
                </a:solidFill>
                <a:latin typeface="AdvPS497E2"/>
              </a:rPr>
              <a:t>germline</a:t>
            </a:r>
            <a:r>
              <a:rPr lang="pt-BR" sz="1100" b="1" dirty="0">
                <a:solidFill>
                  <a:srgbClr val="000000"/>
                </a:solidFill>
                <a:latin typeface="AdvPS497E2"/>
              </a:rPr>
              <a:t> BRCA </a:t>
            </a:r>
            <a:r>
              <a:rPr lang="pt-BR" sz="1100" b="1" dirty="0" err="1">
                <a:solidFill>
                  <a:srgbClr val="000000"/>
                </a:solidFill>
                <a:latin typeface="AdvPS497E2"/>
              </a:rPr>
              <a:t>mutation</a:t>
            </a:r>
            <a:r>
              <a:rPr lang="pt-BR" sz="1100" b="1" dirty="0">
                <a:solidFill>
                  <a:srgbClr val="000000"/>
                </a:solidFill>
                <a:latin typeface="AdvPS497E2"/>
              </a:rPr>
              <a:t>, Her-2 negative</a:t>
            </a:r>
          </a:p>
          <a:p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PFS: 7,0m vs 4,2 m (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Olaparib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vs chemotherapy)</a:t>
            </a:r>
          </a:p>
          <a:p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Previous 2 chemotherapy lines</a:t>
            </a:r>
          </a:p>
          <a:p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Somatic BRCA 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utation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:</a:t>
            </a:r>
          </a:p>
          <a:p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PFS: 6,3 months</a:t>
            </a:r>
          </a:p>
          <a:p>
            <a:endParaRPr lang="en-US" sz="1100" b="1" dirty="0">
              <a:solidFill>
                <a:srgbClr val="000000"/>
              </a:solidFill>
              <a:latin typeface="AdvPS497E2"/>
            </a:endParaRPr>
          </a:p>
          <a:p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Não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houve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ganho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de 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sobrevida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global</a:t>
            </a:r>
          </a:p>
        </p:txBody>
      </p:sp>
      <p:sp>
        <p:nvSpPr>
          <p:cNvPr id="4" name="Retângulo 3"/>
          <p:cNvSpPr/>
          <p:nvPr/>
        </p:nvSpPr>
        <p:spPr>
          <a:xfrm>
            <a:off x="225879" y="911837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Mama:</a:t>
            </a: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   . 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Carcinoma mam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á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rio metastático, Her-2 negativo, com pelo menos 2 linhas prévias de tratamento.</a:t>
            </a:r>
          </a:p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  . Mutações germinativas de BRCA1 e BRCA2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632047" y="197849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HRR para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solicitar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kern="0" dirty="0">
              <a:solidFill>
                <a:srgbClr val="903F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06" y="2450720"/>
            <a:ext cx="8016841" cy="391384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8896618" y="6642556"/>
            <a:ext cx="20553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dvOT0d9ab1db.I"/>
              </a:rPr>
              <a:t>Annals of Oncology </a:t>
            </a:r>
            <a:r>
              <a:rPr lang="en-US" sz="800" b="1" dirty="0">
                <a:solidFill>
                  <a:schemeClr val="bg1"/>
                </a:solidFill>
                <a:latin typeface="AdvOT07517017"/>
              </a:rPr>
              <a:t>30: 558–566, 2019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817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92209" y="1761843"/>
            <a:ext cx="361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96" y="2058049"/>
            <a:ext cx="9129049" cy="3893107"/>
          </a:xfrm>
          <a:prstGeom prst="rect">
            <a:avLst/>
          </a:prstGeom>
          <a:solidFill>
            <a:srgbClr val="00FFCC"/>
          </a:solidFill>
        </p:spPr>
      </p:pic>
      <p:sp>
        <p:nvSpPr>
          <p:cNvPr id="7" name="CaixaDeTexto 6"/>
          <p:cNvSpPr txBox="1"/>
          <p:nvPr/>
        </p:nvSpPr>
        <p:spPr>
          <a:xfrm>
            <a:off x="6624918" y="6591191"/>
            <a:ext cx="57033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</a:rPr>
              <a:t>Lederman et al, </a:t>
            </a:r>
            <a:r>
              <a:rPr lang="pt-BR" sz="1200" b="1" dirty="0" err="1">
                <a:solidFill>
                  <a:schemeClr val="bg1"/>
                </a:solidFill>
              </a:rPr>
              <a:t>Eur</a:t>
            </a:r>
            <a:r>
              <a:rPr lang="pt-BR" sz="1200" b="1" dirty="0">
                <a:solidFill>
                  <a:schemeClr val="bg1"/>
                </a:solidFill>
              </a:rPr>
              <a:t> J </a:t>
            </a:r>
            <a:r>
              <a:rPr lang="pt-BR" sz="1200" b="1" dirty="0" err="1">
                <a:solidFill>
                  <a:schemeClr val="bg1"/>
                </a:solidFill>
              </a:rPr>
              <a:t>Cancer</a:t>
            </a:r>
            <a:r>
              <a:rPr lang="pt-BR" sz="1200" b="1" dirty="0">
                <a:solidFill>
                  <a:schemeClr val="bg1"/>
                </a:solidFill>
              </a:rPr>
              <a:t> 2016. </a:t>
            </a:r>
            <a:r>
              <a:rPr lang="pt-BR" sz="1200" b="1" dirty="0" err="1">
                <a:solidFill>
                  <a:schemeClr val="bg1"/>
                </a:solidFill>
              </a:rPr>
              <a:t>Hoeijmakers</a:t>
            </a:r>
            <a:r>
              <a:rPr lang="pt-BR" sz="1200" b="1" dirty="0">
                <a:solidFill>
                  <a:schemeClr val="bg1"/>
                </a:solidFill>
              </a:rPr>
              <a:t>, </a:t>
            </a:r>
            <a:r>
              <a:rPr lang="pt-BR" sz="1200" b="1" dirty="0" err="1">
                <a:solidFill>
                  <a:schemeClr val="bg1"/>
                </a:solidFill>
              </a:rPr>
              <a:t>Nature</a:t>
            </a:r>
            <a:r>
              <a:rPr lang="pt-BR" sz="1200" b="1" dirty="0">
                <a:solidFill>
                  <a:schemeClr val="bg1"/>
                </a:solidFill>
              </a:rPr>
              <a:t> 2001.</a:t>
            </a:r>
          </a:p>
          <a:p>
            <a:endParaRPr lang="pt-BR" sz="1200" dirty="0"/>
          </a:p>
          <a:p>
            <a:endParaRPr lang="pt-BR" sz="14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/>
          <a:srcRect l="66418"/>
          <a:stretch/>
        </p:blipFill>
        <p:spPr>
          <a:xfrm>
            <a:off x="9347545" y="1810073"/>
            <a:ext cx="2585134" cy="435579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654624" y="1657939"/>
            <a:ext cx="584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5">
                    <a:lumMod val="75000"/>
                  </a:schemeClr>
                </a:solidFill>
              </a:rPr>
              <a:t>As 5 vias de reparo do DNA nos Humanos</a:t>
            </a: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973E1004-F33E-4616-BF28-C536764D6BF0}"/>
              </a:ext>
            </a:extLst>
          </p:cNvPr>
          <p:cNvSpPr txBox="1">
            <a:spLocks/>
          </p:cNvSpPr>
          <p:nvPr/>
        </p:nvSpPr>
        <p:spPr bwMode="auto">
          <a:xfrm>
            <a:off x="241743" y="476939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>
                <a:solidFill>
                  <a:srgbClr val="830051"/>
                </a:solidFill>
                <a:latin typeface="Arial"/>
              </a:rPr>
              <a:t>A constituição do nosso DNA não garante </a:t>
            </a:r>
            <a:endParaRPr lang="pt-BR" kern="0" dirty="0" smtClean="0">
              <a:solidFill>
                <a:srgbClr val="830051"/>
              </a:solidFill>
              <a:latin typeface="Arial"/>
            </a:endParaRPr>
          </a:p>
          <a:p>
            <a:pPr lvl="0"/>
            <a:r>
              <a:rPr lang="pt-BR" kern="0" dirty="0" smtClean="0">
                <a:solidFill>
                  <a:srgbClr val="830051"/>
                </a:solidFill>
                <a:latin typeface="Arial"/>
              </a:rPr>
              <a:t>estabilidade </a:t>
            </a:r>
            <a:r>
              <a:rPr lang="pt-BR" kern="0" dirty="0">
                <a:solidFill>
                  <a:srgbClr val="830051"/>
                </a:solidFill>
                <a:latin typeface="Arial"/>
              </a:rPr>
              <a:t>ou funções apropriadas por toda vida</a:t>
            </a:r>
          </a:p>
        </p:txBody>
      </p:sp>
    </p:spTree>
    <p:extLst>
      <p:ext uri="{BB962C8B-B14F-4D97-AF65-F5344CB8AC3E}">
        <p14:creationId xmlns:p14="http://schemas.microsoft.com/office/powerpoint/2010/main" val="16441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2992384"/>
            <a:ext cx="6096000" cy="149271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AdvPS497E2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AdvPS497E2"/>
              </a:rPr>
              <a:t> </a:t>
            </a:r>
            <a:r>
              <a:rPr lang="en-US" sz="1100" b="1" dirty="0">
                <a:solidFill>
                  <a:srgbClr val="000000"/>
                </a:solidFill>
                <a:latin typeface="AdvPS497E2"/>
              </a:rPr>
              <a:t>EMBRACA study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,</a:t>
            </a:r>
          </a:p>
          <a:p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Germline BRCA mutation, Her-2 negative</a:t>
            </a:r>
          </a:p>
          <a:p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PFS : 8,6m vs 5,6m  (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talazoparibe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vs chemotherapy)</a:t>
            </a:r>
          </a:p>
          <a:p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Previous 3 lines of Chemotherapy</a:t>
            </a:r>
          </a:p>
          <a:p>
            <a:endParaRPr lang="en-US" sz="1100" b="1" dirty="0">
              <a:solidFill>
                <a:srgbClr val="000000"/>
              </a:solidFill>
              <a:latin typeface="AdvPS497E2"/>
            </a:endParaRPr>
          </a:p>
          <a:p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Não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houve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ganho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de </a:t>
            </a:r>
            <a:r>
              <a:rPr lang="en-US" sz="1100" b="1" dirty="0" err="1" smtClean="0">
                <a:solidFill>
                  <a:srgbClr val="000000"/>
                </a:solidFill>
                <a:latin typeface="AdvPS497E2"/>
              </a:rPr>
              <a:t>sobrevida</a:t>
            </a:r>
            <a:r>
              <a:rPr lang="en-US" sz="1100" b="1" dirty="0" smtClean="0">
                <a:solidFill>
                  <a:srgbClr val="000000"/>
                </a:solidFill>
                <a:latin typeface="AdvPS497E2"/>
              </a:rPr>
              <a:t> Global</a:t>
            </a:r>
            <a:endParaRPr lang="pt-BR" sz="1100" b="1" dirty="0"/>
          </a:p>
        </p:txBody>
      </p:sp>
      <p:sp>
        <p:nvSpPr>
          <p:cNvPr id="4" name="Retângulo 3"/>
          <p:cNvSpPr/>
          <p:nvPr/>
        </p:nvSpPr>
        <p:spPr>
          <a:xfrm>
            <a:off x="130629" y="825675"/>
            <a:ext cx="6096000" cy="153888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Mama:</a:t>
            </a: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   . 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Carcinoma mam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á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rio metastático com pelo menos 2 linhas prévias de tratamento.</a:t>
            </a:r>
          </a:p>
          <a:p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  . Mutações germinativas de BRCA1 e BRCA2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632047" y="197849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HRR para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solicitar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kern="0" dirty="0">
              <a:solidFill>
                <a:srgbClr val="903F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629" y="1128319"/>
            <a:ext cx="5965371" cy="54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0;g14de1185f82_0_71">
            <a:extLst>
              <a:ext uri="{FF2B5EF4-FFF2-40B4-BE49-F238E27FC236}">
                <a16:creationId xmlns:a16="http://schemas.microsoft.com/office/drawing/2014/main" id="{6FDB5F2B-FE30-29A8-0DDD-DD23BFC65301}"/>
              </a:ext>
            </a:extLst>
          </p:cNvPr>
          <p:cNvSpPr txBox="1"/>
          <p:nvPr/>
        </p:nvSpPr>
        <p:spPr>
          <a:xfrm>
            <a:off x="1158499" y="130651"/>
            <a:ext cx="7182861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 rtl="0">
              <a:buClr>
                <a:srgbClr val="000000"/>
              </a:buClr>
              <a:buSzPts val="2700"/>
              <a:defRPr/>
            </a:pPr>
            <a:r>
              <a:rPr lang="pt-BR" sz="2400" b="1" kern="0" dirty="0">
                <a:solidFill>
                  <a:srgbClr val="002060"/>
                </a:solidFill>
                <a:latin typeface="Aleo"/>
                <a:ea typeface="Aleo"/>
                <a:cs typeface="Aleo"/>
                <a:sym typeface="Aleo"/>
              </a:rPr>
              <a:t>A mutação </a:t>
            </a:r>
            <a:r>
              <a:rPr lang="pt-BR" sz="2400" b="1" kern="0" dirty="0" err="1">
                <a:solidFill>
                  <a:srgbClr val="002060"/>
                </a:solidFill>
                <a:latin typeface="Aleo"/>
                <a:ea typeface="Aleo"/>
                <a:cs typeface="Aleo"/>
                <a:sym typeface="Aleo"/>
              </a:rPr>
              <a:t>gBRCA</a:t>
            </a:r>
            <a:r>
              <a:rPr lang="pt-BR" sz="2400" b="1" kern="0" dirty="0">
                <a:solidFill>
                  <a:srgbClr val="002060"/>
                </a:solidFill>
                <a:latin typeface="Aleo"/>
                <a:ea typeface="Aleo"/>
                <a:cs typeface="Aleo"/>
                <a:sym typeface="Aleo"/>
              </a:rPr>
              <a:t> podem estar presente em qualquer subtipo de câncer de mama</a:t>
            </a:r>
            <a:endParaRPr lang="pt-BR" sz="2400" b="1" kern="0" baseline="30000" dirty="0">
              <a:solidFill>
                <a:srgbClr val="002060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B67DD7F-0C45-EE87-5477-145BEED2F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0507" y="293170"/>
            <a:ext cx="703972" cy="703972"/>
          </a:xfrm>
          <a:prstGeom prst="rect">
            <a:avLst/>
          </a:prstGeom>
        </p:spPr>
      </p:pic>
      <p:sp>
        <p:nvSpPr>
          <p:cNvPr id="8" name="TextBox 126">
            <a:extLst>
              <a:ext uri="{FF2B5EF4-FFF2-40B4-BE49-F238E27FC236}">
                <a16:creationId xmlns:a16="http://schemas.microsoft.com/office/drawing/2014/main" id="{6AB23298-228E-1F12-1B90-36B88B788069}"/>
              </a:ext>
            </a:extLst>
          </p:cNvPr>
          <p:cNvSpPr txBox="1"/>
          <p:nvPr/>
        </p:nvSpPr>
        <p:spPr>
          <a:xfrm>
            <a:off x="403861" y="6332739"/>
            <a:ext cx="118684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rtl="0">
              <a:defRPr/>
            </a:pPr>
            <a:r>
              <a:rPr lang="en-US" sz="800" kern="1200">
                <a:solidFill>
                  <a:srgbClr val="3F4444"/>
                </a:solidFill>
                <a:latin typeface="Lora" pitchFamily="2" charset="0"/>
                <a:ea typeface="+mn-ea"/>
                <a:cs typeface="Arial" panose="020B0604020202020204" pitchFamily="34" charset="0"/>
                <a:sym typeface="Arial"/>
              </a:rPr>
              <a:t>National Cancer Institute SEER. Cancer Stat Facts: Female Breast Cancer Subtypes. Available from: https://seer.cancer.gov/statfacts/html/breast-subtypes.html. Accessed February 2022.</a:t>
            </a:r>
          </a:p>
        </p:txBody>
      </p:sp>
      <p:sp>
        <p:nvSpPr>
          <p:cNvPr id="9" name="Google Shape;161;g14de1185f82_0_71">
            <a:extLst>
              <a:ext uri="{FF2B5EF4-FFF2-40B4-BE49-F238E27FC236}">
                <a16:creationId xmlns:a16="http://schemas.microsoft.com/office/drawing/2014/main" id="{EE2E9CA8-E30A-A384-3DDE-8C1DDE9F49F3}"/>
              </a:ext>
            </a:extLst>
          </p:cNvPr>
          <p:cNvSpPr txBox="1"/>
          <p:nvPr/>
        </p:nvSpPr>
        <p:spPr>
          <a:xfrm>
            <a:off x="1052411" y="1069385"/>
            <a:ext cx="9103101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 rtl="0">
              <a:buClr>
                <a:srgbClr val="000000"/>
              </a:buClr>
              <a:buSzPts val="1500"/>
              <a:defRPr/>
            </a:pPr>
            <a:r>
              <a:rPr lang="pt-BR" sz="1600" b="1" kern="0">
                <a:solidFill>
                  <a:srgbClr val="595959"/>
                </a:solidFill>
                <a:latin typeface="Lora"/>
                <a:ea typeface="Lora"/>
                <a:cs typeface="Lora"/>
                <a:sym typeface="Lora"/>
              </a:rPr>
              <a:t>A maioria das pacientes com câncer de mama tem doença HR-positiva e HER2-negativa</a:t>
            </a:r>
            <a:endParaRPr lang="pt-BR" sz="1600" b="1" kern="0" baseline="30000">
              <a:solidFill>
                <a:srgbClr val="595959"/>
              </a:solidFill>
              <a:latin typeface="Lora"/>
              <a:ea typeface="Lora"/>
              <a:cs typeface="Lora"/>
              <a:sym typeface="Lora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A44322D-A793-5869-E4BC-56E6ABA0A826}"/>
              </a:ext>
            </a:extLst>
          </p:cNvPr>
          <p:cNvGrpSpPr/>
          <p:nvPr/>
        </p:nvGrpSpPr>
        <p:grpSpPr>
          <a:xfrm>
            <a:off x="647957" y="4968242"/>
            <a:ext cx="10721084" cy="457200"/>
            <a:chOff x="485967" y="3726180"/>
            <a:chExt cx="8040813" cy="342900"/>
          </a:xfrm>
          <a:solidFill>
            <a:srgbClr val="002060"/>
          </a:solidFill>
        </p:grpSpPr>
        <p:sp>
          <p:nvSpPr>
            <p:cNvPr id="10" name="Round Single Corner Rectangle 3">
              <a:extLst>
                <a:ext uri="{FF2B5EF4-FFF2-40B4-BE49-F238E27FC236}">
                  <a16:creationId xmlns:a16="http://schemas.microsoft.com/office/drawing/2014/main" id="{2FA415CE-B03B-8DF4-7CDE-EADE7F6F74DD}"/>
                </a:ext>
              </a:extLst>
            </p:cNvPr>
            <p:cNvSpPr/>
            <p:nvPr/>
          </p:nvSpPr>
          <p:spPr>
            <a:xfrm>
              <a:off x="485967" y="3726180"/>
              <a:ext cx="8040813" cy="342900"/>
            </a:xfrm>
            <a:prstGeom prst="roundRect">
              <a:avLst/>
            </a:prstGeom>
            <a:grp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 rtl="0">
                <a:defRPr/>
              </a:pPr>
              <a:endParaRPr lang="en-GB" sz="1400" kern="0">
                <a:solidFill>
                  <a:srgbClr val="FFFFFF"/>
                </a:solidFill>
                <a:latin typeface="Lora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BD928EC-75A7-BE8C-3A63-CE6320FEB958}"/>
                </a:ext>
              </a:extLst>
            </p:cNvPr>
            <p:cNvSpPr txBox="1"/>
            <p:nvPr/>
          </p:nvSpPr>
          <p:spPr>
            <a:xfrm>
              <a:off x="718233" y="3766825"/>
              <a:ext cx="7576280" cy="2385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219170" rtl="0">
                <a:defRPr/>
              </a:pPr>
              <a:r>
                <a:rPr lang="pt-BR" sz="1467" kern="0">
                  <a:solidFill>
                    <a:srgbClr val="FFFFFF"/>
                  </a:solidFill>
                  <a:latin typeface="Lora" pitchFamily="2" charset="0"/>
                  <a:ea typeface="+mn-ea"/>
                  <a:cs typeface="Arial"/>
                  <a:sym typeface="Arial"/>
                </a:rPr>
                <a:t>A prevalência de mutações </a:t>
              </a:r>
              <a:r>
                <a:rPr lang="pt-BR" sz="1467" kern="0" err="1">
                  <a:solidFill>
                    <a:srgbClr val="FFFFFF"/>
                  </a:solidFill>
                  <a:latin typeface="Lora" pitchFamily="2" charset="0"/>
                  <a:ea typeface="+mn-ea"/>
                  <a:cs typeface="Arial"/>
                  <a:sym typeface="Arial"/>
                </a:rPr>
                <a:t>gBRCA</a:t>
              </a:r>
              <a:r>
                <a:rPr lang="pt-BR" sz="1467" kern="0">
                  <a:solidFill>
                    <a:srgbClr val="FFFFFF"/>
                  </a:solidFill>
                  <a:latin typeface="Lora" pitchFamily="2" charset="0"/>
                  <a:ea typeface="+mn-ea"/>
                  <a:cs typeface="Arial"/>
                  <a:sym typeface="Arial"/>
                </a:rPr>
                <a:t> é maior em pacientes com história familiar de câncer de mama e/ou ovário</a:t>
              </a:r>
              <a:endParaRPr lang="pt-BR" sz="1467" kern="0" baseline="30000">
                <a:solidFill>
                  <a:srgbClr val="FFFFFF"/>
                </a:solidFill>
                <a:latin typeface="Lora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3DC1C28-4652-1477-768B-B20E6A45D424}"/>
              </a:ext>
            </a:extLst>
          </p:cNvPr>
          <p:cNvSpPr txBox="1"/>
          <p:nvPr/>
        </p:nvSpPr>
        <p:spPr>
          <a:xfrm>
            <a:off x="678179" y="5543511"/>
            <a:ext cx="8333740" cy="7285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07000"/>
              </a:lnSpc>
              <a:spcAft>
                <a:spcPts val="600"/>
              </a:spcAft>
              <a:defRPr sz="1200">
                <a:solidFill>
                  <a:srgbClr val="595959"/>
                </a:solidFill>
                <a:latin typeface="Lora" pitchFamily="2" charset="0"/>
                <a:ea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 defTabSz="121917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defRPr/>
            </a:pPr>
            <a:r>
              <a:rPr lang="pt-BR" sz="1467" kern="0">
                <a:sym typeface="Arial"/>
              </a:rPr>
              <a:t>Observe que esses esquemas são apenas representativos</a:t>
            </a:r>
          </a:p>
          <a:p>
            <a:pPr defTabSz="1219170" rtl="0">
              <a:lnSpc>
                <a:spcPct val="100000"/>
              </a:lnSpc>
              <a:spcAft>
                <a:spcPts val="400"/>
              </a:spcAft>
              <a:buClr>
                <a:srgbClr val="000000"/>
              </a:buClr>
              <a:defRPr/>
            </a:pPr>
            <a:r>
              <a:rPr lang="pt-BR" sz="1467" kern="0">
                <a:sym typeface="Arial"/>
              </a:rPr>
              <a:t>HR=receptor de hormônio; HER2=receptor 2 do fator de crescimento epidérmico humano; </a:t>
            </a:r>
            <a:r>
              <a:rPr lang="pt-BR" sz="1467" kern="0" err="1">
                <a:sym typeface="Arial"/>
              </a:rPr>
              <a:t>gBRCA</a:t>
            </a:r>
            <a:r>
              <a:rPr lang="pt-BR" sz="1467" kern="0">
                <a:sym typeface="Arial"/>
              </a:rPr>
              <a:t>(m)=BRCA germinal (mutação); TNBC = câncer de mama triplo negativo.</a:t>
            </a:r>
            <a:endParaRPr lang="en-US" sz="1467" kern="0">
              <a:sym typeface="Arial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B71D56-64FD-D6C8-43AE-C1B5246875F2}"/>
              </a:ext>
            </a:extLst>
          </p:cNvPr>
          <p:cNvGrpSpPr/>
          <p:nvPr/>
        </p:nvGrpSpPr>
        <p:grpSpPr>
          <a:xfrm>
            <a:off x="535365" y="1600201"/>
            <a:ext cx="11107996" cy="3093719"/>
            <a:chOff x="401523" y="1200150"/>
            <a:chExt cx="8330997" cy="2320289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115BABA8-3A47-7DC3-B2D2-DCA932369BD1}"/>
                </a:ext>
              </a:extLst>
            </p:cNvPr>
            <p:cNvSpPr/>
            <p:nvPr/>
          </p:nvSpPr>
          <p:spPr>
            <a:xfrm>
              <a:off x="401523" y="1224436"/>
              <a:ext cx="8330997" cy="22960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6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71D35539-4713-CF61-33A5-36C4F8507B9F}"/>
                </a:ext>
              </a:extLst>
            </p:cNvPr>
            <p:cNvGrpSpPr/>
            <p:nvPr/>
          </p:nvGrpSpPr>
          <p:grpSpPr>
            <a:xfrm>
              <a:off x="1583687" y="1200150"/>
              <a:ext cx="7053324" cy="2179430"/>
              <a:chOff x="1593212" y="542289"/>
              <a:chExt cx="7053324" cy="2951591"/>
            </a:xfrm>
          </p:grpSpPr>
          <p:grpSp>
            <p:nvGrpSpPr>
              <p:cNvPr id="30" name="Group 3">
                <a:extLst>
                  <a:ext uri="{FF2B5EF4-FFF2-40B4-BE49-F238E27FC236}">
                    <a16:creationId xmlns:a16="http://schemas.microsoft.com/office/drawing/2014/main" id="{B2C43D5C-A98E-E5FA-FFE2-9D019590AC3D}"/>
                  </a:ext>
                </a:extLst>
              </p:cNvPr>
              <p:cNvGrpSpPr/>
              <p:nvPr/>
            </p:nvGrpSpPr>
            <p:grpSpPr>
              <a:xfrm>
                <a:off x="6045383" y="2683633"/>
                <a:ext cx="959962" cy="571322"/>
                <a:chOff x="6345122" y="4428408"/>
                <a:chExt cx="1348902" cy="811558"/>
              </a:xfrm>
            </p:grpSpPr>
            <p:sp>
              <p:nvSpPr>
                <p:cNvPr id="31" name="Rectangle 42">
                  <a:extLst>
                    <a:ext uri="{FF2B5EF4-FFF2-40B4-BE49-F238E27FC236}">
                      <a16:creationId xmlns:a16="http://schemas.microsoft.com/office/drawing/2014/main" id="{BCF027B4-0420-0A08-7858-4EF08E647779}"/>
                    </a:ext>
                  </a:extLst>
                </p:cNvPr>
                <p:cNvSpPr/>
                <p:nvPr/>
              </p:nvSpPr>
              <p:spPr>
                <a:xfrm>
                  <a:off x="6374355" y="4451245"/>
                  <a:ext cx="1277864" cy="7251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GB" sz="1333" b="1">
                      <a:solidFill>
                        <a:schemeClr val="bg2">
                          <a:lumMod val="75000"/>
                        </a:schemeClr>
                      </a:solidFill>
                      <a:latin typeface="Lora" pitchFamily="2" charset="0"/>
                      <a:sym typeface="Arial"/>
                    </a:rPr>
                    <a:t>~6–9% </a:t>
                  </a:r>
                  <a:br>
                    <a:rPr lang="en-GB" sz="1333" b="1">
                      <a:solidFill>
                        <a:schemeClr val="bg2">
                          <a:lumMod val="75000"/>
                        </a:schemeClr>
                      </a:solidFill>
                      <a:latin typeface="Lora" pitchFamily="2" charset="0"/>
                      <a:sym typeface="Arial"/>
                    </a:rPr>
                  </a:br>
                  <a:r>
                    <a:rPr lang="en-GB" sz="1333" b="1">
                      <a:solidFill>
                        <a:schemeClr val="bg2">
                          <a:lumMod val="75000"/>
                        </a:schemeClr>
                      </a:solidFill>
                      <a:latin typeface="Lora" pitchFamily="2" charset="0"/>
                      <a:sym typeface="Arial"/>
                    </a:rPr>
                    <a:t>gBRCAm</a:t>
                  </a:r>
                  <a:endParaRPr lang="en-GB" sz="1333">
                    <a:solidFill>
                      <a:schemeClr val="bg2">
                        <a:lumMod val="75000"/>
                      </a:schemeClr>
                    </a:solidFill>
                    <a:latin typeface="Lora" pitchFamily="2" charset="0"/>
                    <a:sym typeface="Arial"/>
                  </a:endParaRPr>
                </a:p>
              </p:txBody>
            </p:sp>
            <p:sp>
              <p:nvSpPr>
                <p:cNvPr id="32" name="Rectangle 43">
                  <a:extLst>
                    <a:ext uri="{FF2B5EF4-FFF2-40B4-BE49-F238E27FC236}">
                      <a16:creationId xmlns:a16="http://schemas.microsoft.com/office/drawing/2014/main" id="{C82BCE07-EC29-9B0B-1D9F-9C1E4BCFC563}"/>
                    </a:ext>
                  </a:extLst>
                </p:cNvPr>
                <p:cNvSpPr/>
                <p:nvPr/>
              </p:nvSpPr>
              <p:spPr>
                <a:xfrm>
                  <a:off x="6345122" y="4428408"/>
                  <a:ext cx="1348902" cy="811558"/>
                </a:xfrm>
                <a:prstGeom prst="rect">
                  <a:avLst/>
                </a:pr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7">
                    <a:spcAft>
                      <a:spcPts val="600"/>
                    </a:spcAft>
                    <a:buClr>
                      <a:srgbClr val="000000"/>
                    </a:buClr>
                    <a:defRPr/>
                  </a:pPr>
                  <a:endParaRPr lang="en-US" sz="1351" err="1">
                    <a:solidFill>
                      <a:srgbClr val="000000"/>
                    </a:solidFill>
                    <a:latin typeface="Lora" pitchFamily="2" charset="0"/>
                    <a:sym typeface="Arial"/>
                  </a:endParaRPr>
                </a:p>
              </p:txBody>
            </p:sp>
          </p:grpSp>
          <p:graphicFrame>
            <p:nvGraphicFramePr>
              <p:cNvPr id="33" name="Chart 38">
                <a:extLst>
                  <a:ext uri="{FF2B5EF4-FFF2-40B4-BE49-F238E27FC236}">
                    <a16:creationId xmlns:a16="http://schemas.microsoft.com/office/drawing/2014/main" id="{2B09B6D9-060C-A52E-165D-5DB8CAD0758B}"/>
                  </a:ext>
                </a:extLst>
              </p:cNvPr>
              <p:cNvGraphicFramePr/>
              <p:nvPr>
                <p:extLst/>
              </p:nvPr>
            </p:nvGraphicFramePr>
            <p:xfrm>
              <a:off x="1593212" y="542289"/>
              <a:ext cx="7053324" cy="245237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34" name="Rectangle 41">
                <a:extLst>
                  <a:ext uri="{FF2B5EF4-FFF2-40B4-BE49-F238E27FC236}">
                    <a16:creationId xmlns:a16="http://schemas.microsoft.com/office/drawing/2014/main" id="{99CA1FF3-39F5-3D15-59CE-74521BB4A92F}"/>
                  </a:ext>
                </a:extLst>
              </p:cNvPr>
              <p:cNvSpPr/>
              <p:nvPr/>
            </p:nvSpPr>
            <p:spPr>
              <a:xfrm>
                <a:off x="3406452" y="2812138"/>
                <a:ext cx="967245" cy="510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09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333" b="1">
                    <a:solidFill>
                      <a:schemeClr val="bg2">
                        <a:lumMod val="75000"/>
                      </a:schemeClr>
                    </a:solidFill>
                    <a:latin typeface="Lora" pitchFamily="2" charset="0"/>
                    <a:sym typeface="Arial"/>
                  </a:rPr>
                  <a:t>~7% gBRCAm</a:t>
                </a:r>
                <a:endParaRPr lang="en-GB" sz="1333">
                  <a:solidFill>
                    <a:schemeClr val="bg2">
                      <a:lumMod val="75000"/>
                    </a:schemeClr>
                  </a:solidFill>
                  <a:latin typeface="Lora" pitchFamily="2" charset="0"/>
                  <a:sym typeface="Arial"/>
                </a:endParaRPr>
              </a:p>
            </p:txBody>
          </p:sp>
          <p:sp>
            <p:nvSpPr>
              <p:cNvPr id="35" name="Rectangle 44">
                <a:extLst>
                  <a:ext uri="{FF2B5EF4-FFF2-40B4-BE49-F238E27FC236}">
                    <a16:creationId xmlns:a16="http://schemas.microsoft.com/office/drawing/2014/main" id="{7FDD8EF1-204C-712F-F2DF-C9989A16170B}"/>
                  </a:ext>
                </a:extLst>
              </p:cNvPr>
              <p:cNvSpPr/>
              <p:nvPr/>
            </p:nvSpPr>
            <p:spPr>
              <a:xfrm>
                <a:off x="4212496" y="2537959"/>
                <a:ext cx="200349" cy="2458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85000" lnSpcReduction="20000"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endParaRPr lang="en-GB" sz="1351" err="1">
                  <a:solidFill>
                    <a:srgbClr val="000000"/>
                  </a:solidFill>
                  <a:latin typeface="Lora" pitchFamily="2" charset="0"/>
                  <a:sym typeface="Arial"/>
                </a:endParaRPr>
              </a:p>
            </p:txBody>
          </p:sp>
          <p:sp>
            <p:nvSpPr>
              <p:cNvPr id="36" name="Rectangle 45">
                <a:extLst>
                  <a:ext uri="{FF2B5EF4-FFF2-40B4-BE49-F238E27FC236}">
                    <a16:creationId xmlns:a16="http://schemas.microsoft.com/office/drawing/2014/main" id="{21128FFB-B852-7CC7-5015-05E134B4C75D}"/>
                  </a:ext>
                </a:extLst>
              </p:cNvPr>
              <p:cNvSpPr/>
              <p:nvPr/>
            </p:nvSpPr>
            <p:spPr>
              <a:xfrm>
                <a:off x="5482774" y="2544750"/>
                <a:ext cx="200349" cy="2458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 fontScale="85000" lnSpcReduction="20000"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endParaRPr lang="en-GB" sz="1351" err="1">
                  <a:solidFill>
                    <a:srgbClr val="000000"/>
                  </a:solidFill>
                  <a:latin typeface="Lora" pitchFamily="2" charset="0"/>
                  <a:sym typeface="Arial"/>
                </a:endParaRPr>
              </a:p>
            </p:txBody>
          </p:sp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44F8D5E5-9B1C-431D-197F-F4B8C35F6A36}"/>
                  </a:ext>
                </a:extLst>
              </p:cNvPr>
              <p:cNvSpPr/>
              <p:nvPr/>
            </p:nvSpPr>
            <p:spPr>
              <a:xfrm>
                <a:off x="3404664" y="2694253"/>
                <a:ext cx="956985" cy="799627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>
                <a:defPPr>
                  <a:defRPr lang="en-U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377">
                  <a:spcAft>
                    <a:spcPts val="600"/>
                  </a:spcAft>
                  <a:buClr>
                    <a:srgbClr val="000000"/>
                  </a:buClr>
                  <a:defRPr/>
                </a:pPr>
                <a:endParaRPr lang="en-US" sz="1351" err="1">
                  <a:solidFill>
                    <a:srgbClr val="000000"/>
                  </a:solidFill>
                  <a:latin typeface="Lora" pitchFamily="2" charset="0"/>
                  <a:sym typeface="Arial"/>
                </a:endParaRPr>
              </a:p>
            </p:txBody>
          </p:sp>
          <p:grpSp>
            <p:nvGrpSpPr>
              <p:cNvPr id="38" name="Group 4">
                <a:extLst>
                  <a:ext uri="{FF2B5EF4-FFF2-40B4-BE49-F238E27FC236}">
                    <a16:creationId xmlns:a16="http://schemas.microsoft.com/office/drawing/2014/main" id="{CCDDE937-ED6B-1295-A553-1532EB64272A}"/>
                  </a:ext>
                </a:extLst>
              </p:cNvPr>
              <p:cNvGrpSpPr/>
              <p:nvPr/>
            </p:nvGrpSpPr>
            <p:grpSpPr>
              <a:xfrm>
                <a:off x="4715934" y="2683632"/>
                <a:ext cx="967563" cy="622178"/>
                <a:chOff x="8105739" y="4416108"/>
                <a:chExt cx="1348902" cy="823858"/>
              </a:xfrm>
            </p:grpSpPr>
            <p:sp>
              <p:nvSpPr>
                <p:cNvPr id="39" name="Rectangle 40">
                  <a:extLst>
                    <a:ext uri="{FF2B5EF4-FFF2-40B4-BE49-F238E27FC236}">
                      <a16:creationId xmlns:a16="http://schemas.microsoft.com/office/drawing/2014/main" id="{DFFDD4E7-FA6A-E0DF-10A7-2BF6DC068F17}"/>
                    </a:ext>
                  </a:extLst>
                </p:cNvPr>
                <p:cNvSpPr/>
                <p:nvPr/>
              </p:nvSpPr>
              <p:spPr>
                <a:xfrm>
                  <a:off x="8132015" y="4452453"/>
                  <a:ext cx="1279681" cy="67594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09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GB" sz="1333" b="1">
                      <a:solidFill>
                        <a:schemeClr val="bg2">
                          <a:lumMod val="75000"/>
                        </a:schemeClr>
                      </a:solidFill>
                      <a:latin typeface="Lora" pitchFamily="2" charset="0"/>
                      <a:sym typeface="Arial"/>
                    </a:rPr>
                    <a:t>~17% </a:t>
                  </a:r>
                  <a:br>
                    <a:rPr lang="en-GB" sz="1333" b="1">
                      <a:solidFill>
                        <a:schemeClr val="bg2">
                          <a:lumMod val="75000"/>
                        </a:schemeClr>
                      </a:solidFill>
                      <a:latin typeface="Lora" pitchFamily="2" charset="0"/>
                      <a:sym typeface="Arial"/>
                    </a:rPr>
                  </a:br>
                  <a:r>
                    <a:rPr lang="en-GB" sz="1333" b="1">
                      <a:solidFill>
                        <a:schemeClr val="bg2">
                          <a:lumMod val="75000"/>
                        </a:schemeClr>
                      </a:solidFill>
                      <a:latin typeface="Lora" pitchFamily="2" charset="0"/>
                      <a:sym typeface="Arial"/>
                    </a:rPr>
                    <a:t>gBRCAm</a:t>
                  </a:r>
                  <a:endParaRPr lang="en-GB" sz="1333" baseline="30000">
                    <a:solidFill>
                      <a:schemeClr val="bg2">
                        <a:lumMod val="75000"/>
                      </a:schemeClr>
                    </a:solidFill>
                    <a:latin typeface="Lora" pitchFamily="2" charset="0"/>
                    <a:sym typeface="Arial"/>
                  </a:endParaRPr>
                </a:p>
              </p:txBody>
            </p:sp>
            <p:sp>
              <p:nvSpPr>
                <p:cNvPr id="40" name="Rectangle 58">
                  <a:extLst>
                    <a:ext uri="{FF2B5EF4-FFF2-40B4-BE49-F238E27FC236}">
                      <a16:creationId xmlns:a16="http://schemas.microsoft.com/office/drawing/2014/main" id="{823F7384-C707-4513-092B-FCB1376BA367}"/>
                    </a:ext>
                  </a:extLst>
                </p:cNvPr>
                <p:cNvSpPr/>
                <p:nvPr/>
              </p:nvSpPr>
              <p:spPr>
                <a:xfrm>
                  <a:off x="8105739" y="4416108"/>
                  <a:ext cx="1348902" cy="823858"/>
                </a:xfrm>
                <a:prstGeom prst="rect">
                  <a:avLst/>
                </a:prstGeom>
                <a:noFill/>
                <a:ln w="9525">
                  <a:solidFill>
                    <a:srgbClr val="E99FC5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rmAutofit/>
                </a:bodyPr>
                <a:lstStyle>
                  <a:defPPr>
                    <a:defRPr lang="en-US"/>
                  </a:defPPr>
                  <a:lvl1pPr marL="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429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287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3716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7145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0574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4003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743200" algn="l" defTabSz="685800" rtl="0" eaLnBrk="1" latinLnBrk="0" hangingPunct="1"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377">
                    <a:spcAft>
                      <a:spcPts val="600"/>
                    </a:spcAft>
                    <a:buClr>
                      <a:srgbClr val="000000"/>
                    </a:buClr>
                    <a:defRPr/>
                  </a:pPr>
                  <a:endParaRPr lang="en-US" sz="1351" err="1">
                    <a:solidFill>
                      <a:srgbClr val="000000"/>
                    </a:solidFill>
                    <a:latin typeface="Lora" pitchFamily="2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8FBD3A0C-14BF-C2A4-CA66-5C66F4A49802}"/>
              </a:ext>
            </a:extLst>
          </p:cNvPr>
          <p:cNvGrpSpPr/>
          <p:nvPr/>
        </p:nvGrpSpPr>
        <p:grpSpPr>
          <a:xfrm>
            <a:off x="332165" y="2069463"/>
            <a:ext cx="3487996" cy="2207899"/>
            <a:chOff x="249123" y="1552097"/>
            <a:chExt cx="2615997" cy="1655924"/>
          </a:xfrm>
          <a:solidFill>
            <a:srgbClr val="002060"/>
          </a:solidFill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98AFCF52-C006-09AF-677B-C256212629BB}"/>
                </a:ext>
              </a:extLst>
            </p:cNvPr>
            <p:cNvSpPr/>
            <p:nvPr/>
          </p:nvSpPr>
          <p:spPr>
            <a:xfrm>
              <a:off x="249123" y="1552097"/>
              <a:ext cx="2615997" cy="16559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rtl="0">
                <a:buClr>
                  <a:srgbClr val="000000"/>
                </a:buClr>
                <a:defRPr/>
              </a:pPr>
              <a:endParaRPr lang="en-US" sz="16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6707E332-9EFE-46CC-4D22-02E66D4C7E95}"/>
                </a:ext>
              </a:extLst>
            </p:cNvPr>
            <p:cNvSpPr txBox="1"/>
            <p:nvPr/>
          </p:nvSpPr>
          <p:spPr>
            <a:xfrm>
              <a:off x="302895" y="1872228"/>
              <a:ext cx="2478405" cy="99257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609570" rtl="0">
                <a:spcAft>
                  <a:spcPts val="1600"/>
                </a:spcAft>
                <a:buClr>
                  <a:srgbClr val="000000"/>
                </a:buClr>
                <a:defRPr/>
              </a:pPr>
              <a:r>
                <a:rPr lang="pt-BR" sz="1600" b="1" kern="1200">
                  <a:solidFill>
                    <a:srgbClr val="FFFFFF"/>
                  </a:solidFill>
                  <a:latin typeface="Lora" pitchFamily="2" charset="0"/>
                  <a:ea typeface="Roboto" panose="02000000000000000000" pitchFamily="2" charset="0"/>
                  <a:cs typeface="Arial"/>
                  <a:sym typeface="Arial"/>
                </a:rPr>
                <a:t>Duas vezes mais portadores da mutação </a:t>
              </a:r>
              <a:r>
                <a:rPr lang="pt-BR" sz="1600" b="1" kern="1200" err="1">
                  <a:solidFill>
                    <a:srgbClr val="FFFFFF"/>
                  </a:solidFill>
                  <a:latin typeface="Lora" pitchFamily="2" charset="0"/>
                  <a:ea typeface="Roboto" panose="02000000000000000000" pitchFamily="2" charset="0"/>
                  <a:cs typeface="Arial"/>
                  <a:sym typeface="Arial"/>
                </a:rPr>
                <a:t>gBRCA</a:t>
              </a:r>
              <a:r>
                <a:rPr lang="pt-BR" sz="1600" b="1" kern="1200">
                  <a:solidFill>
                    <a:srgbClr val="FFFFFF"/>
                  </a:solidFill>
                  <a:latin typeface="Lora" pitchFamily="2" charset="0"/>
                  <a:ea typeface="Roboto" panose="02000000000000000000" pitchFamily="2" charset="0"/>
                  <a:cs typeface="Arial"/>
                  <a:sym typeface="Arial"/>
                </a:rPr>
                <a:t> têm câncer de mama:  HR-positivo</a:t>
              </a:r>
              <a:r>
                <a:rPr lang="pt-BR" sz="1600" b="1" kern="0">
                  <a:solidFill>
                    <a:srgbClr val="FFFFFF"/>
                  </a:solidFill>
                  <a:latin typeface="Lora" pitchFamily="2" charset="0"/>
                  <a:ea typeface="Roboto" panose="02000000000000000000" pitchFamily="2" charset="0"/>
                  <a:cs typeface="Arial"/>
                  <a:sym typeface="Arial"/>
                </a:rPr>
                <a:t>/</a:t>
              </a:r>
              <a:r>
                <a:rPr lang="pt-BR" sz="1600" b="1" kern="1200">
                  <a:solidFill>
                    <a:srgbClr val="FFFFFF"/>
                  </a:solidFill>
                  <a:latin typeface="Lora" pitchFamily="2" charset="0"/>
                  <a:ea typeface="Roboto" panose="02000000000000000000" pitchFamily="2" charset="0"/>
                  <a:cs typeface="Arial"/>
                  <a:sym typeface="Arial"/>
                </a:rPr>
                <a:t>HER2-negativo, em comparação com o subtipo TNBC </a:t>
              </a:r>
              <a:endParaRPr lang="en-GB" sz="1600" kern="1200">
                <a:solidFill>
                  <a:srgbClr val="FFFFFF"/>
                </a:solidFill>
                <a:latin typeface="Arial"/>
                <a:ea typeface="Roboto" panose="02000000000000000000" pitchFamily="2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2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4de1185f82_0_229"/>
          <p:cNvSpPr txBox="1"/>
          <p:nvPr/>
        </p:nvSpPr>
        <p:spPr>
          <a:xfrm>
            <a:off x="1172112" y="373656"/>
            <a:ext cx="6834035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 rtl="0">
              <a:buClr>
                <a:srgbClr val="000000"/>
              </a:buClr>
              <a:buSzPts val="2700"/>
              <a:defRPr/>
            </a:pPr>
            <a:r>
              <a:rPr lang="pt-BR" sz="2667" b="1" kern="0" dirty="0">
                <a:solidFill>
                  <a:srgbClr val="002060"/>
                </a:solidFill>
                <a:latin typeface="Aleo"/>
                <a:ea typeface="Aleo"/>
                <a:cs typeface="Aleo"/>
                <a:sym typeface="Aleo"/>
              </a:rPr>
              <a:t>O impacto de conhecer o status do </a:t>
            </a:r>
            <a:r>
              <a:rPr lang="pt-BR" sz="2667" b="1" kern="0" dirty="0" err="1">
                <a:solidFill>
                  <a:srgbClr val="002060"/>
                </a:solidFill>
                <a:latin typeface="Aleo"/>
                <a:ea typeface="Aleo"/>
                <a:cs typeface="Aleo"/>
                <a:sym typeface="Aleo"/>
              </a:rPr>
              <a:t>gBRCA</a:t>
            </a:r>
            <a:endParaRPr lang="pt-BR" sz="2667" b="1" kern="0" dirty="0">
              <a:solidFill>
                <a:srgbClr val="002060"/>
              </a:solidFill>
              <a:latin typeface="Aleo"/>
              <a:ea typeface="Aleo"/>
              <a:cs typeface="Aleo"/>
              <a:sym typeface="Aleo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CE6CE897-FD97-FFCE-63BD-4B153E7E5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20507" y="561217"/>
            <a:ext cx="703972" cy="703972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E08D8BC-96F3-4BF4-8A45-CD9A7F18CBC2}"/>
              </a:ext>
            </a:extLst>
          </p:cNvPr>
          <p:cNvGrpSpPr/>
          <p:nvPr/>
        </p:nvGrpSpPr>
        <p:grpSpPr>
          <a:xfrm>
            <a:off x="573884" y="2247901"/>
            <a:ext cx="5265427" cy="3659481"/>
            <a:chOff x="430413" y="1685925"/>
            <a:chExt cx="3949070" cy="2744610"/>
          </a:xfrm>
        </p:grpSpPr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72CC0E5C-9ED6-4366-8699-BCA00A641F95}"/>
                </a:ext>
              </a:extLst>
            </p:cNvPr>
            <p:cNvGrpSpPr/>
            <p:nvPr/>
          </p:nvGrpSpPr>
          <p:grpSpPr>
            <a:xfrm>
              <a:off x="430413" y="1685925"/>
              <a:ext cx="1930804" cy="2744610"/>
              <a:chOff x="430413" y="1685925"/>
              <a:chExt cx="1930804" cy="2744610"/>
            </a:xfrm>
          </p:grpSpPr>
          <p:sp>
            <p:nvSpPr>
              <p:cNvPr id="48" name="Rectangle: Rounded Corners 14">
                <a:extLst>
                  <a:ext uri="{FF2B5EF4-FFF2-40B4-BE49-F238E27FC236}">
                    <a16:creationId xmlns:a16="http://schemas.microsoft.com/office/drawing/2014/main" id="{86ED4D58-9AF2-4777-8DD5-19ECC53DCB6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0413" y="1685925"/>
                <a:ext cx="1930804" cy="2744610"/>
              </a:xfrm>
              <a:prstGeom prst="roundRect">
                <a:avLst>
                  <a:gd name="adj" fmla="val 9761"/>
                </a:avLst>
              </a:prstGeom>
              <a:solidFill>
                <a:schemeClr val="bg1">
                  <a:lumMod val="8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0" rtlCol="0" anchor="t" anchorCtr="0"/>
              <a:lstStyle/>
              <a:p>
                <a:pPr algn="ctr" defTabSz="609570" rtl="0">
                  <a:lnSpc>
                    <a:spcPct val="80000"/>
                  </a:lnSpc>
                  <a:defRPr/>
                </a:pPr>
                <a:endParaRPr lang="en-US" sz="1867" b="1" kern="1200">
                  <a:solidFill>
                    <a:srgbClr val="000000">
                      <a:lumMod val="75000"/>
                      <a:lumOff val="25000"/>
                    </a:srgbClr>
                  </a:solidFill>
                  <a:latin typeface="Lora" pitchFamily="2" charset="0"/>
                  <a:sym typeface="Arial"/>
                </a:endParaRPr>
              </a:p>
            </p:txBody>
          </p:sp>
          <p:sp>
            <p:nvSpPr>
              <p:cNvPr id="99" name="CaixaDeTexto 98">
                <a:extLst>
                  <a:ext uri="{FF2B5EF4-FFF2-40B4-BE49-F238E27FC236}">
                    <a16:creationId xmlns:a16="http://schemas.microsoft.com/office/drawing/2014/main" id="{A98ED817-4E7C-43AD-AA8A-4A0509B594D0}"/>
                  </a:ext>
                </a:extLst>
              </p:cNvPr>
              <p:cNvSpPr txBox="1"/>
              <p:nvPr/>
            </p:nvSpPr>
            <p:spPr>
              <a:xfrm>
                <a:off x="542924" y="2870690"/>
                <a:ext cx="1743075" cy="14542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 rtl="0">
                  <a:buClr>
                    <a:srgbClr val="000000"/>
                  </a:buClr>
                  <a:defRPr/>
                </a:pPr>
                <a:r>
                  <a:rPr lang="pt-BR" sz="1200" kern="0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Cirurgias adicionais de </a:t>
                </a:r>
                <a:r>
                  <a:rPr lang="pt-BR" sz="1200" b="1" kern="0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redução de risco, </a:t>
                </a:r>
                <a:r>
                  <a:rPr lang="pt-BR" sz="1200" kern="0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como mastectomia contralateral, podem ser adotadas em vez de mastectomia parcial ou mastectomia unilateral para pacientes portadores da mutação </a:t>
                </a:r>
                <a:r>
                  <a:rPr lang="pt-BR" sz="1200" kern="0" err="1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gBRCA</a:t>
                </a:r>
                <a:r>
                  <a:rPr lang="pt-BR" sz="1200" kern="0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. Isso pode reduzir o risco de câncer de mama recorrente ou de novo</a:t>
                </a:r>
              </a:p>
            </p:txBody>
          </p:sp>
          <p:pic>
            <p:nvPicPr>
              <p:cNvPr id="12" name="Gráfico 11">
                <a:extLst>
                  <a:ext uri="{FF2B5EF4-FFF2-40B4-BE49-F238E27FC236}">
                    <a16:creationId xmlns:a16="http://schemas.microsoft.com/office/drawing/2014/main" id="{D9EDD1E6-86BE-4127-92E5-CD6D6ED832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79084" y="1884849"/>
                <a:ext cx="1033462" cy="953965"/>
              </a:xfrm>
              <a:prstGeom prst="rect">
                <a:avLst/>
              </a:prstGeom>
            </p:spPr>
          </p:pic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EAE59F6C-3765-4049-90B7-5CDF0CDEFDE3}"/>
                </a:ext>
              </a:extLst>
            </p:cNvPr>
            <p:cNvGrpSpPr/>
            <p:nvPr/>
          </p:nvGrpSpPr>
          <p:grpSpPr>
            <a:xfrm>
              <a:off x="2448679" y="1699600"/>
              <a:ext cx="1930804" cy="2730935"/>
              <a:chOff x="2448679" y="1699600"/>
              <a:chExt cx="1930804" cy="2730935"/>
            </a:xfrm>
          </p:grpSpPr>
          <p:sp>
            <p:nvSpPr>
              <p:cNvPr id="96" name="Rectangle: Rounded Corners 14">
                <a:extLst>
                  <a:ext uri="{FF2B5EF4-FFF2-40B4-BE49-F238E27FC236}">
                    <a16:creationId xmlns:a16="http://schemas.microsoft.com/office/drawing/2014/main" id="{29B107F4-8719-4890-92E5-E89A6720745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448679" y="1699600"/>
                <a:ext cx="1930804" cy="2730935"/>
              </a:xfrm>
              <a:prstGeom prst="roundRect">
                <a:avLst>
                  <a:gd name="adj" fmla="val 9761"/>
                </a:avLst>
              </a:prstGeom>
              <a:solidFill>
                <a:schemeClr val="bg1">
                  <a:lumMod val="85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0" rtlCol="0" anchor="t" anchorCtr="0"/>
              <a:lstStyle/>
              <a:p>
                <a:pPr algn="ctr" defTabSz="609570" rtl="0">
                  <a:lnSpc>
                    <a:spcPct val="80000"/>
                  </a:lnSpc>
                  <a:defRPr/>
                </a:pPr>
                <a:endParaRPr lang="en-US" sz="1867" b="1" kern="1200">
                  <a:solidFill>
                    <a:srgbClr val="000000">
                      <a:lumMod val="75000"/>
                      <a:lumOff val="25000"/>
                    </a:srgbClr>
                  </a:solidFill>
                  <a:latin typeface="Lora" pitchFamily="2" charset="0"/>
                  <a:sym typeface="Arial"/>
                </a:endParaRPr>
              </a:p>
            </p:txBody>
          </p:sp>
          <p:pic>
            <p:nvPicPr>
              <p:cNvPr id="15" name="Gráfico 14">
                <a:extLst>
                  <a:ext uri="{FF2B5EF4-FFF2-40B4-BE49-F238E27FC236}">
                    <a16:creationId xmlns:a16="http://schemas.microsoft.com/office/drawing/2014/main" id="{2800356E-7309-4431-9B44-20F7F94F7D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2989788" y="1877431"/>
                <a:ext cx="848586" cy="953965"/>
              </a:xfrm>
              <a:prstGeom prst="rect">
                <a:avLst/>
              </a:prstGeom>
            </p:spPr>
          </p:pic>
          <p:sp>
            <p:nvSpPr>
              <p:cNvPr id="100" name="CaixaDeTexto 99">
                <a:extLst>
                  <a:ext uri="{FF2B5EF4-FFF2-40B4-BE49-F238E27FC236}">
                    <a16:creationId xmlns:a16="http://schemas.microsoft.com/office/drawing/2014/main" id="{1CAF9D2F-4913-453C-B8CF-317EE540DA26}"/>
                  </a:ext>
                </a:extLst>
              </p:cNvPr>
              <p:cNvSpPr txBox="1"/>
              <p:nvPr/>
            </p:nvSpPr>
            <p:spPr>
              <a:xfrm>
                <a:off x="2489791" y="2984988"/>
                <a:ext cx="1836940" cy="1315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 rtl="0">
                  <a:buClr>
                    <a:srgbClr val="000000"/>
                  </a:buClr>
                  <a:defRPr/>
                </a:pPr>
                <a:r>
                  <a:rPr lang="pt-BR" sz="1200" kern="0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Pacientes com mutação </a:t>
                </a:r>
                <a:r>
                  <a:rPr lang="pt-BR" sz="1200" kern="0" err="1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gBRCA</a:t>
                </a:r>
                <a:r>
                  <a:rPr lang="pt-BR" sz="1200" kern="0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 podem optar pela </a:t>
                </a:r>
                <a:r>
                  <a:rPr lang="pt-BR" sz="1200" b="1" kern="0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remoção de trompas de falópio e ovários </a:t>
                </a:r>
                <a:r>
                  <a:rPr lang="pt-BR" sz="1200" kern="0">
                    <a:solidFill>
                      <a:srgbClr val="595959"/>
                    </a:solidFill>
                    <a:latin typeface="Lora" pitchFamily="2" charset="0"/>
                    <a:cs typeface="Arial"/>
                    <a:sym typeface="Arial"/>
                  </a:rPr>
                  <a:t>(salpingooforectomia) em algum momento após o diagnóstico, dependendo da idade, planejamento familiar, estado hormonal e risco de câncer de ovário</a:t>
                </a:r>
              </a:p>
            </p:txBody>
          </p:sp>
        </p:grp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02CD1B9-A596-42AB-B618-05133C9BBFC9}"/>
              </a:ext>
            </a:extLst>
          </p:cNvPr>
          <p:cNvGrpSpPr/>
          <p:nvPr/>
        </p:nvGrpSpPr>
        <p:grpSpPr>
          <a:xfrm>
            <a:off x="573884" y="1392671"/>
            <a:ext cx="5265427" cy="773170"/>
            <a:chOff x="430413" y="1044504"/>
            <a:chExt cx="3949070" cy="579878"/>
          </a:xfrm>
          <a:solidFill>
            <a:srgbClr val="002060"/>
          </a:solidFill>
        </p:grpSpPr>
        <p:sp>
          <p:nvSpPr>
            <p:cNvPr id="101" name="Rectangle: Rounded Corners 14">
              <a:extLst>
                <a:ext uri="{FF2B5EF4-FFF2-40B4-BE49-F238E27FC236}">
                  <a16:creationId xmlns:a16="http://schemas.microsoft.com/office/drawing/2014/main" id="{9EFFD6CD-9240-441A-96E0-619E563C601F}"/>
                </a:ext>
              </a:extLst>
            </p:cNvPr>
            <p:cNvSpPr>
              <a:spLocks/>
            </p:cNvSpPr>
            <p:nvPr/>
          </p:nvSpPr>
          <p:spPr>
            <a:xfrm>
              <a:off x="430413" y="1044504"/>
              <a:ext cx="3949070" cy="579878"/>
            </a:xfrm>
            <a:prstGeom prst="roundRect">
              <a:avLst>
                <a:gd name="adj" fmla="val 23932"/>
              </a:avLst>
            </a:prstGeom>
            <a:grp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0" rtlCol="0" anchor="t" anchorCtr="0"/>
            <a:lstStyle/>
            <a:p>
              <a:pPr algn="ctr" defTabSz="609570" rtl="0">
                <a:lnSpc>
                  <a:spcPct val="80000"/>
                </a:lnSpc>
                <a:defRPr/>
              </a:pPr>
              <a:endParaRPr lang="en-US" sz="1867" b="1" kern="1200">
                <a:solidFill>
                  <a:srgbClr val="000000">
                    <a:lumMod val="75000"/>
                    <a:lumOff val="25000"/>
                  </a:srgbClr>
                </a:solidFill>
                <a:latin typeface="Lora" pitchFamily="2" charset="0"/>
                <a:sym typeface="Arial"/>
              </a:endParaRPr>
            </a:p>
          </p:txBody>
        </p:sp>
        <p:sp>
          <p:nvSpPr>
            <p:cNvPr id="102" name="CaixaDeTexto 101">
              <a:extLst>
                <a:ext uri="{FF2B5EF4-FFF2-40B4-BE49-F238E27FC236}">
                  <a16:creationId xmlns:a16="http://schemas.microsoft.com/office/drawing/2014/main" id="{4C7EFC8D-21B7-4260-A313-BE58B4A35A37}"/>
                </a:ext>
              </a:extLst>
            </p:cNvPr>
            <p:cNvSpPr txBox="1"/>
            <p:nvPr/>
          </p:nvSpPr>
          <p:spPr>
            <a:xfrm>
              <a:off x="649411" y="1103611"/>
              <a:ext cx="3511074" cy="43858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pt-BR" sz="1600" b="1" kern="0">
                  <a:solidFill>
                    <a:srgbClr val="FFFFFF"/>
                  </a:solidFill>
                  <a:latin typeface="Lora" pitchFamily="2" charset="0"/>
                  <a:cs typeface="Arial"/>
                  <a:sym typeface="Arial"/>
                </a:rPr>
                <a:t>Antes da cirurgia é importante para orientar a tomada de decisão cirúrgica</a:t>
              </a:r>
              <a:endParaRPr lang="pt-BR" sz="1600" b="1" kern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96FFF5E7-2E50-48D1-97B9-ED646B738A8C}"/>
              </a:ext>
            </a:extLst>
          </p:cNvPr>
          <p:cNvGrpSpPr/>
          <p:nvPr/>
        </p:nvGrpSpPr>
        <p:grpSpPr>
          <a:xfrm>
            <a:off x="6352689" y="1392674"/>
            <a:ext cx="5265427" cy="773171"/>
            <a:chOff x="430413" y="1044504"/>
            <a:chExt cx="3949070" cy="579878"/>
          </a:xfrm>
        </p:grpSpPr>
        <p:sp>
          <p:nvSpPr>
            <p:cNvPr id="104" name="Rectangle: Rounded Corners 14">
              <a:extLst>
                <a:ext uri="{FF2B5EF4-FFF2-40B4-BE49-F238E27FC236}">
                  <a16:creationId xmlns:a16="http://schemas.microsoft.com/office/drawing/2014/main" id="{CE8CE6AC-1F6E-42C2-BAA0-F910F76AB8A7}"/>
                </a:ext>
              </a:extLst>
            </p:cNvPr>
            <p:cNvSpPr>
              <a:spLocks/>
            </p:cNvSpPr>
            <p:nvPr/>
          </p:nvSpPr>
          <p:spPr>
            <a:xfrm>
              <a:off x="430413" y="1044504"/>
              <a:ext cx="3949070" cy="579878"/>
            </a:xfrm>
            <a:prstGeom prst="roundRect">
              <a:avLst>
                <a:gd name="adj" fmla="val 23932"/>
              </a:avLst>
            </a:prstGeom>
            <a:solidFill>
              <a:srgbClr val="00206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0" rtlCol="0" anchor="t" anchorCtr="0"/>
            <a:lstStyle/>
            <a:p>
              <a:pPr algn="ctr" defTabSz="609570" rtl="0">
                <a:lnSpc>
                  <a:spcPct val="80000"/>
                </a:lnSpc>
                <a:defRPr/>
              </a:pPr>
              <a:endParaRPr lang="en-US" sz="1867" b="1" kern="1200">
                <a:solidFill>
                  <a:srgbClr val="000000">
                    <a:lumMod val="75000"/>
                    <a:lumOff val="25000"/>
                  </a:srgbClr>
                </a:solidFill>
                <a:latin typeface="Lora" pitchFamily="2" charset="0"/>
                <a:sym typeface="Arial"/>
              </a:endParaRPr>
            </a:p>
          </p:txBody>
        </p:sp>
        <p:sp>
          <p:nvSpPr>
            <p:cNvPr id="105" name="CaixaDeTexto 104">
              <a:extLst>
                <a:ext uri="{FF2B5EF4-FFF2-40B4-BE49-F238E27FC236}">
                  <a16:creationId xmlns:a16="http://schemas.microsoft.com/office/drawing/2014/main" id="{DECDCF0F-8D2D-417A-BDFD-3518FD59211B}"/>
                </a:ext>
              </a:extLst>
            </p:cNvPr>
            <p:cNvSpPr txBox="1"/>
            <p:nvPr/>
          </p:nvSpPr>
          <p:spPr>
            <a:xfrm>
              <a:off x="430413" y="1103611"/>
              <a:ext cx="3949070" cy="407900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>
              <a:spAutoFit/>
            </a:bodyPr>
            <a:lstStyle/>
            <a:p>
              <a:pPr algn="ctr" defTabSz="1219170" rtl="0">
                <a:buClr>
                  <a:srgbClr val="000000"/>
                </a:buClr>
                <a:defRPr/>
              </a:pPr>
              <a:r>
                <a:rPr lang="pt-BR" sz="1467" b="1" kern="0" dirty="0">
                  <a:solidFill>
                    <a:srgbClr val="FFFFFF"/>
                  </a:solidFill>
                  <a:latin typeface="Lora" pitchFamily="2" charset="0"/>
                  <a:cs typeface="Arial"/>
                  <a:sym typeface="Arial"/>
                </a:rPr>
                <a:t>As decisões de tratamento sistêmico tanto nas configurações iniciais quanto nas avançadas da doença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5AB15AF-1A9C-4333-BC8A-DA2B569B0E28}"/>
              </a:ext>
            </a:extLst>
          </p:cNvPr>
          <p:cNvGrpSpPr/>
          <p:nvPr/>
        </p:nvGrpSpPr>
        <p:grpSpPr>
          <a:xfrm>
            <a:off x="6352689" y="2266133"/>
            <a:ext cx="5265427" cy="3641246"/>
            <a:chOff x="4764517" y="1699600"/>
            <a:chExt cx="3949070" cy="2730935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9098B41E-9E22-4BC2-ABA8-B28711E9F34A}"/>
                </a:ext>
              </a:extLst>
            </p:cNvPr>
            <p:cNvGrpSpPr/>
            <p:nvPr/>
          </p:nvGrpSpPr>
          <p:grpSpPr>
            <a:xfrm>
              <a:off x="4764517" y="1699600"/>
              <a:ext cx="1930804" cy="2730935"/>
              <a:chOff x="4764517" y="1699600"/>
              <a:chExt cx="1930804" cy="2730935"/>
            </a:xfrm>
          </p:grpSpPr>
          <p:sp>
            <p:nvSpPr>
              <p:cNvPr id="97" name="Rectangle: Rounded Corners 14">
                <a:extLst>
                  <a:ext uri="{FF2B5EF4-FFF2-40B4-BE49-F238E27FC236}">
                    <a16:creationId xmlns:a16="http://schemas.microsoft.com/office/drawing/2014/main" id="{B041C4A7-5D98-43B7-BFB0-30EBC8E8ED7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64517" y="1699600"/>
                <a:ext cx="1930804" cy="2730935"/>
              </a:xfrm>
              <a:prstGeom prst="roundRect">
                <a:avLst>
                  <a:gd name="adj" fmla="val 9761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0" rtlCol="0" anchor="t" anchorCtr="0"/>
              <a:lstStyle/>
              <a:p>
                <a:pPr algn="ctr" defTabSz="609570" rtl="0">
                  <a:lnSpc>
                    <a:spcPct val="80000"/>
                  </a:lnSpc>
                  <a:defRPr/>
                </a:pPr>
                <a:endParaRPr lang="en-US" sz="1867" b="1" kern="1200">
                  <a:solidFill>
                    <a:srgbClr val="000000">
                      <a:lumMod val="75000"/>
                      <a:lumOff val="25000"/>
                    </a:srgbClr>
                  </a:solidFill>
                  <a:latin typeface="Lora" pitchFamily="2" charset="0"/>
                  <a:sym typeface="Arial"/>
                </a:endParaRPr>
              </a:p>
            </p:txBody>
          </p:sp>
          <p:sp>
            <p:nvSpPr>
              <p:cNvPr id="106" name="CaixaDeTexto 105">
                <a:extLst>
                  <a:ext uri="{FF2B5EF4-FFF2-40B4-BE49-F238E27FC236}">
                    <a16:creationId xmlns:a16="http://schemas.microsoft.com/office/drawing/2014/main" id="{EEEC1E1F-9FF0-491E-8151-D807BFF0FB30}"/>
                  </a:ext>
                </a:extLst>
              </p:cNvPr>
              <p:cNvSpPr txBox="1"/>
              <p:nvPr/>
            </p:nvSpPr>
            <p:spPr>
              <a:xfrm>
                <a:off x="4881072" y="3226778"/>
                <a:ext cx="1783495" cy="9922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 rtl="0">
                  <a:buClr>
                    <a:srgbClr val="000000"/>
                  </a:buClr>
                  <a:defRPr/>
                </a:pPr>
                <a:r>
                  <a:rPr lang="pt-BR" sz="1333" kern="0">
                    <a:solidFill>
                      <a:srgbClr val="FFFFFF"/>
                    </a:solidFill>
                    <a:latin typeface="Lora" pitchFamily="2" charset="0"/>
                    <a:cs typeface="Arial"/>
                    <a:sym typeface="Arial"/>
                  </a:rPr>
                  <a:t>O câncer de mama com mutação </a:t>
                </a:r>
                <a:r>
                  <a:rPr lang="pt-BR" sz="1333" kern="0" err="1">
                    <a:solidFill>
                      <a:srgbClr val="FFFFFF"/>
                    </a:solidFill>
                    <a:latin typeface="Lora" pitchFamily="2" charset="0"/>
                    <a:cs typeface="Arial"/>
                    <a:sym typeface="Arial"/>
                  </a:rPr>
                  <a:t>gBRCA</a:t>
                </a:r>
                <a:r>
                  <a:rPr lang="pt-BR" sz="1333" kern="0">
                    <a:solidFill>
                      <a:srgbClr val="FFFFFF"/>
                    </a:solidFill>
                    <a:latin typeface="Lora" pitchFamily="2" charset="0"/>
                    <a:cs typeface="Arial"/>
                    <a:sym typeface="Arial"/>
                  </a:rPr>
                  <a:t> pode ser mais sensível e responsivo a agentes que danificam o DNA, como quimioterapia citotóxica</a:t>
                </a:r>
              </a:p>
            </p:txBody>
          </p:sp>
          <p:pic>
            <p:nvPicPr>
              <p:cNvPr id="20" name="Gráfico 19">
                <a:extLst>
                  <a:ext uri="{FF2B5EF4-FFF2-40B4-BE49-F238E27FC236}">
                    <a16:creationId xmlns:a16="http://schemas.microsoft.com/office/drawing/2014/main" id="{D9AAE9FF-B105-40E7-977B-58FD984B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5280946" y="2073053"/>
                <a:ext cx="936047" cy="1013078"/>
              </a:xfrm>
              <a:prstGeom prst="rect">
                <a:avLst/>
              </a:prstGeom>
            </p:spPr>
          </p:pic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28DDF997-2947-400B-8A97-6EF158785CF4}"/>
                </a:ext>
              </a:extLst>
            </p:cNvPr>
            <p:cNvGrpSpPr/>
            <p:nvPr/>
          </p:nvGrpSpPr>
          <p:grpSpPr>
            <a:xfrm>
              <a:off x="6782783" y="1699600"/>
              <a:ext cx="1930804" cy="2730935"/>
              <a:chOff x="6782783" y="1699600"/>
              <a:chExt cx="1930804" cy="2730935"/>
            </a:xfrm>
          </p:grpSpPr>
          <p:sp>
            <p:nvSpPr>
              <p:cNvPr id="98" name="Rectangle: Rounded Corners 14">
                <a:extLst>
                  <a:ext uri="{FF2B5EF4-FFF2-40B4-BE49-F238E27FC236}">
                    <a16:creationId xmlns:a16="http://schemas.microsoft.com/office/drawing/2014/main" id="{FF112ABB-C44B-482A-BBE9-E159176EDC4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82783" y="1699600"/>
                <a:ext cx="1930804" cy="2730935"/>
              </a:xfrm>
              <a:prstGeom prst="roundRect">
                <a:avLst>
                  <a:gd name="adj" fmla="val 9761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bIns="0" rtlCol="0" anchor="t" anchorCtr="0"/>
              <a:lstStyle/>
              <a:p>
                <a:pPr algn="ctr" defTabSz="609570" rtl="0">
                  <a:lnSpc>
                    <a:spcPct val="80000"/>
                  </a:lnSpc>
                  <a:defRPr/>
                </a:pPr>
                <a:endParaRPr lang="en-US" sz="1867" b="1" kern="1200">
                  <a:solidFill>
                    <a:srgbClr val="000000">
                      <a:lumMod val="75000"/>
                      <a:lumOff val="25000"/>
                    </a:srgbClr>
                  </a:solidFill>
                  <a:latin typeface="Lora" pitchFamily="2" charset="0"/>
                  <a:sym typeface="Arial"/>
                </a:endParaRPr>
              </a:p>
            </p:txBody>
          </p:sp>
          <p:sp>
            <p:nvSpPr>
              <p:cNvPr id="107" name="CaixaDeTexto 106">
                <a:extLst>
                  <a:ext uri="{FF2B5EF4-FFF2-40B4-BE49-F238E27FC236}">
                    <a16:creationId xmlns:a16="http://schemas.microsoft.com/office/drawing/2014/main" id="{4E85D851-B3A4-4B0C-96D6-5F6BBCE80F13}"/>
                  </a:ext>
                </a:extLst>
              </p:cNvPr>
              <p:cNvSpPr txBox="1"/>
              <p:nvPr/>
            </p:nvSpPr>
            <p:spPr>
              <a:xfrm>
                <a:off x="6841479" y="3296028"/>
                <a:ext cx="1828148" cy="8384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 rtl="0">
                  <a:buClr>
                    <a:srgbClr val="000000"/>
                  </a:buClr>
                  <a:defRPr/>
                </a:pPr>
                <a:r>
                  <a:rPr lang="pt-BR" sz="1333" kern="0">
                    <a:solidFill>
                      <a:srgbClr val="FFFFFF"/>
                    </a:solidFill>
                    <a:latin typeface="Lora" pitchFamily="2" charset="0"/>
                    <a:cs typeface="Arial"/>
                    <a:sym typeface="Arial"/>
                  </a:rPr>
                  <a:t>Pacientes com câncer de mama com mutação </a:t>
                </a:r>
                <a:r>
                  <a:rPr lang="pt-BR" sz="1333" kern="0" err="1">
                    <a:solidFill>
                      <a:srgbClr val="FFFFFF"/>
                    </a:solidFill>
                    <a:latin typeface="Lora" pitchFamily="2" charset="0"/>
                    <a:cs typeface="Arial"/>
                    <a:sym typeface="Arial"/>
                  </a:rPr>
                  <a:t>gBRCA</a:t>
                </a:r>
                <a:r>
                  <a:rPr lang="pt-BR" sz="1333" kern="0">
                    <a:solidFill>
                      <a:srgbClr val="FFFFFF"/>
                    </a:solidFill>
                    <a:latin typeface="Lora" pitchFamily="2" charset="0"/>
                    <a:cs typeface="Arial"/>
                    <a:sym typeface="Arial"/>
                  </a:rPr>
                  <a:t> podem ser elegíveis para terapia direcionada com inibidores de PARP</a:t>
                </a:r>
              </a:p>
            </p:txBody>
          </p:sp>
          <p:grpSp>
            <p:nvGrpSpPr>
              <p:cNvPr id="21" name="Agrupar 20">
                <a:extLst>
                  <a:ext uri="{FF2B5EF4-FFF2-40B4-BE49-F238E27FC236}">
                    <a16:creationId xmlns:a16="http://schemas.microsoft.com/office/drawing/2014/main" id="{DB2E555F-0535-4F0B-9F2E-2CC8080D192A}"/>
                  </a:ext>
                </a:extLst>
              </p:cNvPr>
              <p:cNvGrpSpPr/>
              <p:nvPr/>
            </p:nvGrpSpPr>
            <p:grpSpPr>
              <a:xfrm>
                <a:off x="7406102" y="2074004"/>
                <a:ext cx="788204" cy="1012127"/>
                <a:chOff x="6751638" y="4024313"/>
                <a:chExt cx="558800" cy="717551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08" name="Freeform 119">
                  <a:extLst>
                    <a:ext uri="{FF2B5EF4-FFF2-40B4-BE49-F238E27FC236}">
                      <a16:creationId xmlns:a16="http://schemas.microsoft.com/office/drawing/2014/main" id="{70BE5B9B-958D-4434-93D1-880B796545D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797675" y="4024313"/>
                  <a:ext cx="323850" cy="128588"/>
                </a:xfrm>
                <a:custGeom>
                  <a:avLst/>
                  <a:gdLst>
                    <a:gd name="T0" fmla="*/ 86 w 86"/>
                    <a:gd name="T1" fmla="*/ 34 h 34"/>
                    <a:gd name="T2" fmla="*/ 0 w 86"/>
                    <a:gd name="T3" fmla="*/ 34 h 34"/>
                    <a:gd name="T4" fmla="*/ 0 w 86"/>
                    <a:gd name="T5" fmla="*/ 11 h 34"/>
                    <a:gd name="T6" fmla="*/ 11 w 86"/>
                    <a:gd name="T7" fmla="*/ 0 h 34"/>
                    <a:gd name="T8" fmla="*/ 75 w 86"/>
                    <a:gd name="T9" fmla="*/ 0 h 34"/>
                    <a:gd name="T10" fmla="*/ 86 w 86"/>
                    <a:gd name="T11" fmla="*/ 11 h 34"/>
                    <a:gd name="T12" fmla="*/ 86 w 86"/>
                    <a:gd name="T13" fmla="*/ 34 h 34"/>
                    <a:gd name="T14" fmla="*/ 6 w 86"/>
                    <a:gd name="T15" fmla="*/ 28 h 34"/>
                    <a:gd name="T16" fmla="*/ 80 w 86"/>
                    <a:gd name="T17" fmla="*/ 28 h 34"/>
                    <a:gd name="T18" fmla="*/ 80 w 86"/>
                    <a:gd name="T19" fmla="*/ 11 h 34"/>
                    <a:gd name="T20" fmla="*/ 75 w 86"/>
                    <a:gd name="T21" fmla="*/ 6 h 34"/>
                    <a:gd name="T22" fmla="*/ 11 w 86"/>
                    <a:gd name="T23" fmla="*/ 6 h 34"/>
                    <a:gd name="T24" fmla="*/ 6 w 86"/>
                    <a:gd name="T25" fmla="*/ 11 h 34"/>
                    <a:gd name="T26" fmla="*/ 6 w 86"/>
                    <a:gd name="T27" fmla="*/ 28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6" h="34">
                      <a:moveTo>
                        <a:pt x="86" y="34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1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81" y="0"/>
                        <a:pt x="86" y="5"/>
                        <a:pt x="86" y="11"/>
                      </a:cubicBezTo>
                      <a:lnTo>
                        <a:pt x="86" y="34"/>
                      </a:lnTo>
                      <a:close/>
                      <a:moveTo>
                        <a:pt x="6" y="28"/>
                      </a:moveTo>
                      <a:cubicBezTo>
                        <a:pt x="80" y="28"/>
                        <a:pt x="80" y="28"/>
                        <a:pt x="80" y="28"/>
                      </a:cubicBezTo>
                      <a:cubicBezTo>
                        <a:pt x="80" y="11"/>
                        <a:pt x="80" y="11"/>
                        <a:pt x="80" y="11"/>
                      </a:cubicBezTo>
                      <a:cubicBezTo>
                        <a:pt x="80" y="8"/>
                        <a:pt x="78" y="6"/>
                        <a:pt x="75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8" y="6"/>
                        <a:pt x="6" y="8"/>
                        <a:pt x="6" y="11"/>
                      </a:cubicBezTo>
                      <a:lnTo>
                        <a:pt x="6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rtl="0">
                    <a:buClr>
                      <a:srgbClr val="000000"/>
                    </a:buClr>
                    <a:defRPr/>
                  </a:pPr>
                  <a:endParaRPr lang="pt-BR"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Freeform 120">
                  <a:extLst>
                    <a:ext uri="{FF2B5EF4-FFF2-40B4-BE49-F238E27FC236}">
                      <a16:creationId xmlns:a16="http://schemas.microsoft.com/office/drawing/2014/main" id="{89AA53FB-E878-4D72-8E8F-36C1A76129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51638" y="4130676"/>
                  <a:ext cx="414338" cy="611188"/>
                </a:xfrm>
                <a:custGeom>
                  <a:avLst/>
                  <a:gdLst>
                    <a:gd name="T0" fmla="*/ 91 w 110"/>
                    <a:gd name="T1" fmla="*/ 162 h 162"/>
                    <a:gd name="T2" fmla="*/ 19 w 110"/>
                    <a:gd name="T3" fmla="*/ 162 h 162"/>
                    <a:gd name="T4" fmla="*/ 0 w 110"/>
                    <a:gd name="T5" fmla="*/ 143 h 162"/>
                    <a:gd name="T6" fmla="*/ 0 w 110"/>
                    <a:gd name="T7" fmla="*/ 47 h 162"/>
                    <a:gd name="T8" fmla="*/ 13 w 110"/>
                    <a:gd name="T9" fmla="*/ 23 h 162"/>
                    <a:gd name="T10" fmla="*/ 24 w 110"/>
                    <a:gd name="T11" fmla="*/ 3 h 162"/>
                    <a:gd name="T12" fmla="*/ 27 w 110"/>
                    <a:gd name="T13" fmla="*/ 0 h 162"/>
                    <a:gd name="T14" fmla="*/ 30 w 110"/>
                    <a:gd name="T15" fmla="*/ 3 h 162"/>
                    <a:gd name="T16" fmla="*/ 17 w 110"/>
                    <a:gd name="T17" fmla="*/ 27 h 162"/>
                    <a:gd name="T18" fmla="*/ 6 w 110"/>
                    <a:gd name="T19" fmla="*/ 47 h 162"/>
                    <a:gd name="T20" fmla="*/ 6 w 110"/>
                    <a:gd name="T21" fmla="*/ 143 h 162"/>
                    <a:gd name="T22" fmla="*/ 19 w 110"/>
                    <a:gd name="T23" fmla="*/ 156 h 162"/>
                    <a:gd name="T24" fmla="*/ 91 w 110"/>
                    <a:gd name="T25" fmla="*/ 156 h 162"/>
                    <a:gd name="T26" fmla="*/ 104 w 110"/>
                    <a:gd name="T27" fmla="*/ 143 h 162"/>
                    <a:gd name="T28" fmla="*/ 104 w 110"/>
                    <a:gd name="T29" fmla="*/ 135 h 162"/>
                    <a:gd name="T30" fmla="*/ 107 w 110"/>
                    <a:gd name="T31" fmla="*/ 132 h 162"/>
                    <a:gd name="T32" fmla="*/ 110 w 110"/>
                    <a:gd name="T33" fmla="*/ 135 h 162"/>
                    <a:gd name="T34" fmla="*/ 110 w 110"/>
                    <a:gd name="T35" fmla="*/ 143 h 162"/>
                    <a:gd name="T36" fmla="*/ 91 w 110"/>
                    <a:gd name="T37" fmla="*/ 162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10" h="162">
                      <a:moveTo>
                        <a:pt x="91" y="162"/>
                      </a:moveTo>
                      <a:cubicBezTo>
                        <a:pt x="19" y="162"/>
                        <a:pt x="19" y="162"/>
                        <a:pt x="19" y="162"/>
                      </a:cubicBezTo>
                      <a:cubicBezTo>
                        <a:pt x="9" y="162"/>
                        <a:pt x="0" y="153"/>
                        <a:pt x="0" y="143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34"/>
                        <a:pt x="7" y="28"/>
                        <a:pt x="13" y="23"/>
                      </a:cubicBezTo>
                      <a:cubicBezTo>
                        <a:pt x="19" y="18"/>
                        <a:pt x="24" y="14"/>
                        <a:pt x="24" y="3"/>
                      </a:cubicBezTo>
                      <a:cubicBezTo>
                        <a:pt x="24" y="1"/>
                        <a:pt x="25" y="0"/>
                        <a:pt x="27" y="0"/>
                      </a:cubicBezTo>
                      <a:cubicBezTo>
                        <a:pt x="29" y="0"/>
                        <a:pt x="30" y="1"/>
                        <a:pt x="30" y="3"/>
                      </a:cubicBezTo>
                      <a:cubicBezTo>
                        <a:pt x="30" y="16"/>
                        <a:pt x="23" y="22"/>
                        <a:pt x="17" y="27"/>
                      </a:cubicBezTo>
                      <a:cubicBezTo>
                        <a:pt x="11" y="32"/>
                        <a:pt x="6" y="36"/>
                        <a:pt x="6" y="47"/>
                      </a:cubicBezTo>
                      <a:cubicBezTo>
                        <a:pt x="6" y="143"/>
                        <a:pt x="6" y="143"/>
                        <a:pt x="6" y="143"/>
                      </a:cubicBezTo>
                      <a:cubicBezTo>
                        <a:pt x="6" y="150"/>
                        <a:pt x="12" y="156"/>
                        <a:pt x="19" y="156"/>
                      </a:cubicBezTo>
                      <a:cubicBezTo>
                        <a:pt x="91" y="156"/>
                        <a:pt x="91" y="156"/>
                        <a:pt x="91" y="156"/>
                      </a:cubicBezTo>
                      <a:cubicBezTo>
                        <a:pt x="98" y="156"/>
                        <a:pt x="104" y="150"/>
                        <a:pt x="104" y="143"/>
                      </a:cubicBezTo>
                      <a:cubicBezTo>
                        <a:pt x="104" y="135"/>
                        <a:pt x="104" y="135"/>
                        <a:pt x="104" y="135"/>
                      </a:cubicBezTo>
                      <a:cubicBezTo>
                        <a:pt x="104" y="134"/>
                        <a:pt x="105" y="132"/>
                        <a:pt x="107" y="132"/>
                      </a:cubicBezTo>
                      <a:cubicBezTo>
                        <a:pt x="109" y="132"/>
                        <a:pt x="110" y="134"/>
                        <a:pt x="110" y="135"/>
                      </a:cubicBezTo>
                      <a:cubicBezTo>
                        <a:pt x="110" y="143"/>
                        <a:pt x="110" y="143"/>
                        <a:pt x="110" y="143"/>
                      </a:cubicBezTo>
                      <a:cubicBezTo>
                        <a:pt x="110" y="153"/>
                        <a:pt x="101" y="162"/>
                        <a:pt x="91" y="1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rtl="0">
                    <a:buClr>
                      <a:srgbClr val="000000"/>
                    </a:buClr>
                    <a:defRPr/>
                  </a:pPr>
                  <a:endParaRPr lang="pt-BR"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Freeform 121">
                  <a:extLst>
                    <a:ext uri="{FF2B5EF4-FFF2-40B4-BE49-F238E27FC236}">
                      <a16:creationId xmlns:a16="http://schemas.microsoft.com/office/drawing/2014/main" id="{C2BE7114-6018-4968-A2A6-E37086FD6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3263" y="4130676"/>
                  <a:ext cx="112713" cy="187325"/>
                </a:xfrm>
                <a:custGeom>
                  <a:avLst/>
                  <a:gdLst>
                    <a:gd name="T0" fmla="*/ 27 w 30"/>
                    <a:gd name="T1" fmla="*/ 50 h 50"/>
                    <a:gd name="T2" fmla="*/ 24 w 30"/>
                    <a:gd name="T3" fmla="*/ 47 h 50"/>
                    <a:gd name="T4" fmla="*/ 13 w 30"/>
                    <a:gd name="T5" fmla="*/ 27 h 50"/>
                    <a:gd name="T6" fmla="*/ 0 w 30"/>
                    <a:gd name="T7" fmla="*/ 3 h 50"/>
                    <a:gd name="T8" fmla="*/ 3 w 30"/>
                    <a:gd name="T9" fmla="*/ 0 h 50"/>
                    <a:gd name="T10" fmla="*/ 6 w 30"/>
                    <a:gd name="T11" fmla="*/ 3 h 50"/>
                    <a:gd name="T12" fmla="*/ 17 w 30"/>
                    <a:gd name="T13" fmla="*/ 23 h 50"/>
                    <a:gd name="T14" fmla="*/ 30 w 30"/>
                    <a:gd name="T15" fmla="*/ 47 h 50"/>
                    <a:gd name="T16" fmla="*/ 27 w 30"/>
                    <a:gd name="T1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50">
                      <a:moveTo>
                        <a:pt x="27" y="50"/>
                      </a:moveTo>
                      <a:cubicBezTo>
                        <a:pt x="25" y="50"/>
                        <a:pt x="24" y="49"/>
                        <a:pt x="24" y="47"/>
                      </a:cubicBezTo>
                      <a:cubicBezTo>
                        <a:pt x="24" y="36"/>
                        <a:pt x="19" y="32"/>
                        <a:pt x="13" y="27"/>
                      </a:cubicBezTo>
                      <a:cubicBezTo>
                        <a:pt x="7" y="22"/>
                        <a:pt x="0" y="16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5" y="0"/>
                        <a:pt x="6" y="1"/>
                        <a:pt x="6" y="3"/>
                      </a:cubicBezTo>
                      <a:cubicBezTo>
                        <a:pt x="6" y="14"/>
                        <a:pt x="11" y="18"/>
                        <a:pt x="17" y="23"/>
                      </a:cubicBezTo>
                      <a:cubicBezTo>
                        <a:pt x="23" y="28"/>
                        <a:pt x="30" y="34"/>
                        <a:pt x="30" y="47"/>
                      </a:cubicBezTo>
                      <a:cubicBezTo>
                        <a:pt x="30" y="49"/>
                        <a:pt x="29" y="50"/>
                        <a:pt x="27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rtl="0">
                    <a:buClr>
                      <a:srgbClr val="000000"/>
                    </a:buClr>
                    <a:defRPr/>
                  </a:pPr>
                  <a:endParaRPr lang="pt-BR"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Freeform 122">
                  <a:extLst>
                    <a:ext uri="{FF2B5EF4-FFF2-40B4-BE49-F238E27FC236}">
                      <a16:creationId xmlns:a16="http://schemas.microsoft.com/office/drawing/2014/main" id="{DB9B7833-BE02-47C5-BACE-0059B5D2EC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62775" y="4314826"/>
                  <a:ext cx="347663" cy="331788"/>
                </a:xfrm>
                <a:custGeom>
                  <a:avLst/>
                  <a:gdLst>
                    <a:gd name="T0" fmla="*/ 26 w 92"/>
                    <a:gd name="T1" fmla="*/ 88 h 88"/>
                    <a:gd name="T2" fmla="*/ 10 w 92"/>
                    <a:gd name="T3" fmla="*/ 81 h 88"/>
                    <a:gd name="T4" fmla="*/ 12 w 92"/>
                    <a:gd name="T5" fmla="*/ 45 h 88"/>
                    <a:gd name="T6" fmla="*/ 46 w 92"/>
                    <a:gd name="T7" fmla="*/ 11 h 88"/>
                    <a:gd name="T8" fmla="*/ 82 w 92"/>
                    <a:gd name="T9" fmla="*/ 9 h 88"/>
                    <a:gd name="T10" fmla="*/ 80 w 92"/>
                    <a:gd name="T11" fmla="*/ 45 h 88"/>
                    <a:gd name="T12" fmla="*/ 46 w 92"/>
                    <a:gd name="T13" fmla="*/ 79 h 88"/>
                    <a:gd name="T14" fmla="*/ 26 w 92"/>
                    <a:gd name="T15" fmla="*/ 88 h 88"/>
                    <a:gd name="T16" fmla="*/ 66 w 92"/>
                    <a:gd name="T17" fmla="*/ 8 h 88"/>
                    <a:gd name="T18" fmla="*/ 65 w 92"/>
                    <a:gd name="T19" fmla="*/ 8 h 88"/>
                    <a:gd name="T20" fmla="*/ 50 w 92"/>
                    <a:gd name="T21" fmla="*/ 15 h 88"/>
                    <a:gd name="T22" fmla="*/ 16 w 92"/>
                    <a:gd name="T23" fmla="*/ 49 h 88"/>
                    <a:gd name="T24" fmla="*/ 9 w 92"/>
                    <a:gd name="T25" fmla="*/ 64 h 88"/>
                    <a:gd name="T26" fmla="*/ 14 w 92"/>
                    <a:gd name="T27" fmla="*/ 77 h 88"/>
                    <a:gd name="T28" fmla="*/ 42 w 92"/>
                    <a:gd name="T29" fmla="*/ 75 h 88"/>
                    <a:gd name="T30" fmla="*/ 76 w 92"/>
                    <a:gd name="T31" fmla="*/ 41 h 88"/>
                    <a:gd name="T32" fmla="*/ 83 w 92"/>
                    <a:gd name="T33" fmla="*/ 26 h 88"/>
                    <a:gd name="T34" fmla="*/ 78 w 92"/>
                    <a:gd name="T35" fmla="*/ 13 h 88"/>
                    <a:gd name="T36" fmla="*/ 66 w 92"/>
                    <a:gd name="T37" fmla="*/ 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2" h="88">
                      <a:moveTo>
                        <a:pt x="26" y="88"/>
                      </a:moveTo>
                      <a:cubicBezTo>
                        <a:pt x="20" y="88"/>
                        <a:pt x="14" y="85"/>
                        <a:pt x="10" y="81"/>
                      </a:cubicBezTo>
                      <a:cubicBezTo>
                        <a:pt x="0" y="72"/>
                        <a:pt x="1" y="55"/>
                        <a:pt x="12" y="45"/>
                      </a:cubicBezTo>
                      <a:cubicBezTo>
                        <a:pt x="46" y="11"/>
                        <a:pt x="46" y="11"/>
                        <a:pt x="46" y="11"/>
                      </a:cubicBezTo>
                      <a:cubicBezTo>
                        <a:pt x="56" y="0"/>
                        <a:pt x="73" y="0"/>
                        <a:pt x="82" y="9"/>
                      </a:cubicBezTo>
                      <a:cubicBezTo>
                        <a:pt x="92" y="18"/>
                        <a:pt x="91" y="35"/>
                        <a:pt x="80" y="45"/>
                      </a:cubicBezTo>
                      <a:cubicBezTo>
                        <a:pt x="46" y="79"/>
                        <a:pt x="46" y="79"/>
                        <a:pt x="46" y="79"/>
                      </a:cubicBezTo>
                      <a:cubicBezTo>
                        <a:pt x="41" y="85"/>
                        <a:pt x="33" y="88"/>
                        <a:pt x="26" y="88"/>
                      </a:cubicBezTo>
                      <a:close/>
                      <a:moveTo>
                        <a:pt x="66" y="8"/>
                      </a:moveTo>
                      <a:cubicBezTo>
                        <a:pt x="65" y="8"/>
                        <a:pt x="65" y="8"/>
                        <a:pt x="65" y="8"/>
                      </a:cubicBezTo>
                      <a:cubicBezTo>
                        <a:pt x="59" y="9"/>
                        <a:pt x="54" y="11"/>
                        <a:pt x="50" y="15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2" y="53"/>
                        <a:pt x="10" y="58"/>
                        <a:pt x="9" y="64"/>
                      </a:cubicBezTo>
                      <a:cubicBezTo>
                        <a:pt x="9" y="69"/>
                        <a:pt x="11" y="73"/>
                        <a:pt x="14" y="77"/>
                      </a:cubicBezTo>
                      <a:cubicBezTo>
                        <a:pt x="21" y="84"/>
                        <a:pt x="34" y="83"/>
                        <a:pt x="42" y="75"/>
                      </a:cubicBezTo>
                      <a:cubicBezTo>
                        <a:pt x="76" y="41"/>
                        <a:pt x="76" y="41"/>
                        <a:pt x="76" y="41"/>
                      </a:cubicBezTo>
                      <a:cubicBezTo>
                        <a:pt x="80" y="37"/>
                        <a:pt x="82" y="32"/>
                        <a:pt x="83" y="26"/>
                      </a:cubicBezTo>
                      <a:cubicBezTo>
                        <a:pt x="83" y="21"/>
                        <a:pt x="81" y="17"/>
                        <a:pt x="78" y="13"/>
                      </a:cubicBezTo>
                      <a:cubicBezTo>
                        <a:pt x="75" y="10"/>
                        <a:pt x="70" y="8"/>
                        <a:pt x="6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rtl="0">
                    <a:buClr>
                      <a:srgbClr val="000000"/>
                    </a:buClr>
                    <a:defRPr/>
                  </a:pPr>
                  <a:endParaRPr lang="pt-BR"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Freeform 123">
                  <a:extLst>
                    <a:ext uri="{FF2B5EF4-FFF2-40B4-BE49-F238E27FC236}">
                      <a16:creationId xmlns:a16="http://schemas.microsoft.com/office/drawing/2014/main" id="{B0D00E43-D64F-40CB-923B-1A7D48BA18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2313" y="4421188"/>
                  <a:ext cx="128588" cy="127000"/>
                </a:xfrm>
                <a:custGeom>
                  <a:avLst/>
                  <a:gdLst>
                    <a:gd name="T0" fmla="*/ 71 w 81"/>
                    <a:gd name="T1" fmla="*/ 80 h 80"/>
                    <a:gd name="T2" fmla="*/ 0 w 81"/>
                    <a:gd name="T3" fmla="*/ 9 h 80"/>
                    <a:gd name="T4" fmla="*/ 9 w 81"/>
                    <a:gd name="T5" fmla="*/ 0 h 80"/>
                    <a:gd name="T6" fmla="*/ 81 w 81"/>
                    <a:gd name="T7" fmla="*/ 71 h 80"/>
                    <a:gd name="T8" fmla="*/ 71 w 81"/>
                    <a:gd name="T9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80">
                      <a:moveTo>
                        <a:pt x="71" y="80"/>
                      </a:move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81" y="71"/>
                      </a:lnTo>
                      <a:lnTo>
                        <a:pt x="71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rtl="0">
                    <a:buClr>
                      <a:srgbClr val="000000"/>
                    </a:buClr>
                    <a:defRPr/>
                  </a:pPr>
                  <a:endParaRPr lang="pt-BR"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Freeform 124">
                  <a:extLst>
                    <a:ext uri="{FF2B5EF4-FFF2-40B4-BE49-F238E27FC236}">
                      <a16:creationId xmlns:a16="http://schemas.microsoft.com/office/drawing/2014/main" id="{5B7A19C1-9ADE-412F-8A30-6FC00A668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2750" y="4356101"/>
                  <a:ext cx="161925" cy="219075"/>
                </a:xfrm>
                <a:custGeom>
                  <a:avLst/>
                  <a:gdLst>
                    <a:gd name="T0" fmla="*/ 102 w 102"/>
                    <a:gd name="T1" fmla="*/ 138 h 138"/>
                    <a:gd name="T2" fmla="*/ 0 w 102"/>
                    <a:gd name="T3" fmla="*/ 138 h 138"/>
                    <a:gd name="T4" fmla="*/ 0 w 102"/>
                    <a:gd name="T5" fmla="*/ 124 h 138"/>
                    <a:gd name="T6" fmla="*/ 88 w 102"/>
                    <a:gd name="T7" fmla="*/ 124 h 138"/>
                    <a:gd name="T8" fmla="*/ 88 w 102"/>
                    <a:gd name="T9" fmla="*/ 15 h 138"/>
                    <a:gd name="T10" fmla="*/ 0 w 102"/>
                    <a:gd name="T11" fmla="*/ 15 h 138"/>
                    <a:gd name="T12" fmla="*/ 0 w 102"/>
                    <a:gd name="T13" fmla="*/ 0 h 138"/>
                    <a:gd name="T14" fmla="*/ 102 w 102"/>
                    <a:gd name="T15" fmla="*/ 0 h 138"/>
                    <a:gd name="T16" fmla="*/ 102 w 102"/>
                    <a:gd name="T17" fmla="*/ 138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138">
                      <a:moveTo>
                        <a:pt x="102" y="138"/>
                      </a:moveTo>
                      <a:lnTo>
                        <a:pt x="0" y="138"/>
                      </a:lnTo>
                      <a:lnTo>
                        <a:pt x="0" y="124"/>
                      </a:lnTo>
                      <a:lnTo>
                        <a:pt x="88" y="124"/>
                      </a:lnTo>
                      <a:lnTo>
                        <a:pt x="88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02" y="0"/>
                      </a:lnTo>
                      <a:lnTo>
                        <a:pt x="102" y="13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rtl="0">
                    <a:buClr>
                      <a:srgbClr val="000000"/>
                    </a:buClr>
                    <a:defRPr/>
                  </a:pPr>
                  <a:endParaRPr lang="pt-BR"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551D0959-4931-40C2-9C21-DAC73856C14F}"/>
              </a:ext>
            </a:extLst>
          </p:cNvPr>
          <p:cNvSpPr txBox="1"/>
          <p:nvPr/>
        </p:nvSpPr>
        <p:spPr>
          <a:xfrm>
            <a:off x="479909" y="5947979"/>
            <a:ext cx="6096000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rtl="0">
              <a:buClr>
                <a:srgbClr val="000000"/>
              </a:buClr>
              <a:defRPr/>
            </a:pPr>
            <a:r>
              <a:rPr lang="en-US" sz="933" b="1" kern="0" dirty="0" smtClean="0">
                <a:solidFill>
                  <a:srgbClr val="000000"/>
                </a:solidFill>
                <a:latin typeface="Lora" panose="020B0604020202020204" charset="0"/>
                <a:cs typeface="Arial"/>
                <a:sym typeface="Arial"/>
              </a:rPr>
              <a:t>*</a:t>
            </a:r>
            <a:r>
              <a:rPr lang="en-US" sz="933" b="1" kern="0" dirty="0" err="1" smtClean="0">
                <a:solidFill>
                  <a:srgbClr val="000000"/>
                </a:solidFill>
                <a:latin typeface="Lora" panose="020B0604020202020204" charset="0"/>
                <a:cs typeface="Arial"/>
                <a:sym typeface="Arial"/>
              </a:rPr>
              <a:t>gBRCA</a:t>
            </a:r>
            <a:r>
              <a:rPr lang="en-US" sz="933" b="1" kern="0" dirty="0" smtClean="0">
                <a:solidFill>
                  <a:srgbClr val="000000"/>
                </a:solidFill>
                <a:latin typeface="Lora" panose="020B0604020202020204" charset="0"/>
                <a:cs typeface="Arial"/>
                <a:sym typeface="Arial"/>
              </a:rPr>
              <a:t>=germline </a:t>
            </a:r>
            <a:r>
              <a:rPr lang="en-US" sz="933" b="1" kern="0" dirty="0">
                <a:solidFill>
                  <a:srgbClr val="000000"/>
                </a:solidFill>
                <a:latin typeface="Lora" panose="020B0604020202020204" charset="0"/>
                <a:cs typeface="Arial"/>
                <a:sym typeface="Arial"/>
              </a:rPr>
              <a:t>BRCA; PARP=poly(ADP-ribose) polymerase.</a:t>
            </a:r>
            <a:endParaRPr lang="fr-FR" sz="933" b="1" kern="0" dirty="0">
              <a:solidFill>
                <a:srgbClr val="000000"/>
              </a:solidFill>
              <a:latin typeface="Lora" panose="020B0604020202020204" charset="0"/>
              <a:cs typeface="Arial"/>
              <a:sym typeface="Arial"/>
            </a:endParaRPr>
          </a:p>
        </p:txBody>
      </p:sp>
      <p:sp>
        <p:nvSpPr>
          <p:cNvPr id="115" name="Text Placeholder 5">
            <a:extLst>
              <a:ext uri="{FF2B5EF4-FFF2-40B4-BE49-F238E27FC236}">
                <a16:creationId xmlns:a16="http://schemas.microsoft.com/office/drawing/2014/main" id="{8F5CB694-09F7-49CE-BC03-0BB37A1093BB}"/>
              </a:ext>
            </a:extLst>
          </p:cNvPr>
          <p:cNvSpPr txBox="1">
            <a:spLocks/>
          </p:cNvSpPr>
          <p:nvPr/>
        </p:nvSpPr>
        <p:spPr>
          <a:xfrm>
            <a:off x="479909" y="6172611"/>
            <a:ext cx="10179423" cy="5762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defRPr/>
            </a:pPr>
            <a:r>
              <a:rPr lang="en-GB" sz="800" kern="0" dirty="0">
                <a:latin typeface="Lora" panose="020B0604020202020204" charset="0"/>
              </a:rPr>
              <a:t>Yadav S, et al. </a:t>
            </a:r>
            <a:r>
              <a:rPr lang="en-GB" sz="800" kern="0" dirty="0" err="1">
                <a:latin typeface="Lora" panose="020B0604020202020204" charset="0"/>
              </a:rPr>
              <a:t>Hered</a:t>
            </a:r>
            <a:r>
              <a:rPr lang="en-GB" sz="800" kern="0" dirty="0">
                <a:latin typeface="Lora" panose="020B0604020202020204" charset="0"/>
              </a:rPr>
              <a:t> Cancer </a:t>
            </a:r>
            <a:r>
              <a:rPr lang="en-GB" sz="800" kern="0" dirty="0" err="1">
                <a:latin typeface="Lora" panose="020B0604020202020204" charset="0"/>
              </a:rPr>
              <a:t>Clin</a:t>
            </a:r>
            <a:r>
              <a:rPr lang="en-GB" sz="800" kern="0" dirty="0">
                <a:latin typeface="Lora" panose="020B0604020202020204" charset="0"/>
              </a:rPr>
              <a:t> </a:t>
            </a:r>
            <a:r>
              <a:rPr lang="en-GB" sz="800" kern="0" dirty="0" err="1">
                <a:latin typeface="Lora" panose="020B0604020202020204" charset="0"/>
              </a:rPr>
              <a:t>Pract</a:t>
            </a:r>
            <a:r>
              <a:rPr lang="en-GB" sz="800" kern="0" dirty="0">
                <a:latin typeface="Lora" panose="020B0604020202020204" charset="0"/>
              </a:rPr>
              <a:t>. 2017;15:11. Metcalfe K, et al. JAMA </a:t>
            </a:r>
            <a:r>
              <a:rPr lang="en-GB" sz="800" kern="0" dirty="0" err="1">
                <a:latin typeface="Lora" panose="020B0604020202020204" charset="0"/>
              </a:rPr>
              <a:t>Oncol</a:t>
            </a:r>
            <a:r>
              <a:rPr lang="en-GB" sz="800" kern="0" dirty="0">
                <a:latin typeface="Lora" panose="020B0604020202020204" charset="0"/>
              </a:rPr>
              <a:t>. 2015;1(3):306-313.Robson M, et al. N </a:t>
            </a:r>
            <a:r>
              <a:rPr lang="en-GB" sz="800" kern="0" dirty="0" err="1">
                <a:latin typeface="Lora" panose="020B0604020202020204" charset="0"/>
              </a:rPr>
              <a:t>Engl</a:t>
            </a:r>
            <a:r>
              <a:rPr lang="en-GB" sz="800" kern="0" dirty="0">
                <a:latin typeface="Lora" panose="020B0604020202020204" charset="0"/>
              </a:rPr>
              <a:t> J Med. 2017;377(6):523-533. Tung, et al. Presented at SABCS San Antonio, Texas. December 10-14, 2019. De </a:t>
            </a:r>
            <a:r>
              <a:rPr lang="en-GB" sz="800" kern="0" dirty="0" err="1">
                <a:latin typeface="Lora" panose="020B0604020202020204" charset="0"/>
              </a:rPr>
              <a:t>Talhouet</a:t>
            </a:r>
            <a:r>
              <a:rPr lang="en-GB" sz="800" kern="0" dirty="0">
                <a:latin typeface="Lora" panose="020B0604020202020204" charset="0"/>
              </a:rPr>
              <a:t> S, et al. </a:t>
            </a:r>
            <a:r>
              <a:rPr lang="en-GB" sz="800" kern="0" dirty="0" err="1">
                <a:latin typeface="Lora" panose="020B0604020202020204" charset="0"/>
              </a:rPr>
              <a:t>Sci</a:t>
            </a:r>
            <a:r>
              <a:rPr lang="en-GB" sz="800" kern="0" dirty="0">
                <a:latin typeface="Lora" panose="020B0604020202020204" charset="0"/>
              </a:rPr>
              <a:t> Rep. 2020;10:7073. Litton et al, N </a:t>
            </a:r>
            <a:r>
              <a:rPr lang="en-GB" sz="800" kern="0" dirty="0" err="1">
                <a:latin typeface="Lora" panose="020B0604020202020204" charset="0"/>
              </a:rPr>
              <a:t>Engl</a:t>
            </a:r>
            <a:r>
              <a:rPr lang="en-GB" sz="800" kern="0" dirty="0">
                <a:latin typeface="Lora" panose="020B0604020202020204" charset="0"/>
              </a:rPr>
              <a:t> J Med. 2018;379(8):753-763 </a:t>
            </a:r>
            <a:r>
              <a:rPr lang="en-GB" sz="800" kern="0" dirty="0" err="1">
                <a:latin typeface="Lora" panose="020B0604020202020204" charset="0"/>
              </a:rPr>
              <a:t>Tutt</a:t>
            </a:r>
            <a:r>
              <a:rPr lang="en-GB" sz="800" kern="0" dirty="0">
                <a:latin typeface="Lora" panose="020B0604020202020204" charset="0"/>
              </a:rPr>
              <a:t> A, et al. N </a:t>
            </a:r>
            <a:r>
              <a:rPr lang="en-GB" sz="800" kern="0" dirty="0" err="1">
                <a:latin typeface="Lora" panose="020B0604020202020204" charset="0"/>
              </a:rPr>
              <a:t>Engl</a:t>
            </a:r>
            <a:r>
              <a:rPr lang="en-GB" sz="800" kern="0" dirty="0">
                <a:latin typeface="Lora" panose="020B0604020202020204" charset="0"/>
              </a:rPr>
              <a:t> J Med. 2021;384(25):2394-2405.</a:t>
            </a:r>
          </a:p>
        </p:txBody>
      </p:sp>
    </p:spTree>
    <p:extLst>
      <p:ext uri="{BB962C8B-B14F-4D97-AF65-F5344CB8AC3E}">
        <p14:creationId xmlns:p14="http://schemas.microsoft.com/office/powerpoint/2010/main" val="16780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5879" y="911837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Pâncreas:</a:t>
            </a:r>
            <a:endParaRPr lang="pt-BR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pt-BR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pt-PT" dirty="0" smtClean="0">
                <a:solidFill>
                  <a:srgbClr val="202124"/>
                </a:solidFill>
                <a:latin typeface="inherit"/>
              </a:rPr>
              <a:t>M</a:t>
            </a:r>
            <a:r>
              <a:rPr lang="pt-PT" altLang="pt-BR" dirty="0" smtClean="0">
                <a:solidFill>
                  <a:srgbClr val="202124"/>
                </a:solidFill>
                <a:latin typeface="inherit"/>
              </a:rPr>
              <a:t>utações </a:t>
            </a:r>
            <a:r>
              <a:rPr lang="pt-PT" altLang="pt-BR" dirty="0">
                <a:solidFill>
                  <a:srgbClr val="202124"/>
                </a:solidFill>
                <a:latin typeface="inherit"/>
              </a:rPr>
              <a:t>germinativas BRCA com &gt;16 semanas de remissão ou sem progressão após completar quimioterapia de primeira linha à base de </a:t>
            </a:r>
            <a:r>
              <a:rPr lang="pt-PT" altLang="pt-BR" dirty="0" smtClean="0">
                <a:solidFill>
                  <a:srgbClr val="202124"/>
                </a:solidFill>
                <a:latin typeface="inherit"/>
              </a:rPr>
              <a:t>platina</a:t>
            </a:r>
            <a:endParaRPr lang="pt-BR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90E0A937-549F-4A5F-BBB0-3D104835A828}"/>
              </a:ext>
            </a:extLst>
          </p:cNvPr>
          <p:cNvSpPr txBox="1">
            <a:spLocks/>
          </p:cNvSpPr>
          <p:nvPr/>
        </p:nvSpPr>
        <p:spPr bwMode="auto">
          <a:xfrm>
            <a:off x="632047" y="197849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HRR para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quem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kern="0" dirty="0" err="1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solicitar</a:t>
            </a:r>
            <a:r>
              <a:rPr lang="en-US" sz="3200" kern="0" dirty="0" smtClean="0">
                <a:solidFill>
                  <a:srgbClr val="903F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en-US" sz="3200" kern="0" dirty="0">
              <a:solidFill>
                <a:srgbClr val="903F9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96618" y="6642556"/>
            <a:ext cx="155254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</a:rPr>
              <a:t>JCO </a:t>
            </a:r>
            <a:r>
              <a:rPr lang="pt-BR" sz="900" b="1" dirty="0" err="1">
                <a:solidFill>
                  <a:schemeClr val="bg1"/>
                </a:solidFill>
              </a:rPr>
              <a:t>Precis</a:t>
            </a:r>
            <a:r>
              <a:rPr lang="pt-BR" sz="900" b="1" dirty="0">
                <a:solidFill>
                  <a:schemeClr val="bg1"/>
                </a:solidFill>
              </a:rPr>
              <a:t> </a:t>
            </a:r>
            <a:r>
              <a:rPr lang="pt-BR" sz="900" b="1" dirty="0" err="1">
                <a:solidFill>
                  <a:schemeClr val="bg1"/>
                </a:solidFill>
              </a:rPr>
              <a:t>Oncol</a:t>
            </a:r>
            <a:r>
              <a:rPr lang="pt-BR" sz="900" b="1" dirty="0">
                <a:solidFill>
                  <a:schemeClr val="bg1"/>
                </a:solidFill>
              </a:rPr>
              <a:t> 8:e2300240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79864"/>
            <a:ext cx="22442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41903" y="3406254"/>
            <a:ext cx="32731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rgbClr val="212529"/>
                </a:solidFill>
                <a:latin typeface="Raleway"/>
              </a:rPr>
              <a:t>PFS: 7,4 </a:t>
            </a:r>
            <a:r>
              <a:rPr lang="pt-BR" sz="1400" dirty="0">
                <a:solidFill>
                  <a:srgbClr val="212529"/>
                </a:solidFill>
                <a:latin typeface="Raleway"/>
              </a:rPr>
              <a:t>meses </a:t>
            </a:r>
            <a:r>
              <a:rPr lang="pt-BR" sz="1400" i="1" dirty="0" err="1">
                <a:solidFill>
                  <a:srgbClr val="212529"/>
                </a:solidFill>
                <a:latin typeface="Raleway"/>
              </a:rPr>
              <a:t>vs</a:t>
            </a:r>
            <a:r>
              <a:rPr lang="pt-BR" sz="1400" dirty="0">
                <a:solidFill>
                  <a:srgbClr val="212529"/>
                </a:solidFill>
                <a:latin typeface="Raleway"/>
              </a:rPr>
              <a:t> 3,8 meses com razão de risco [HR], 0,53, P = 0,004</a:t>
            </a:r>
            <a:endParaRPr lang="pt-BR" sz="1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141" y="1340035"/>
            <a:ext cx="4067839" cy="258943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140" y="3929474"/>
            <a:ext cx="4067839" cy="26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5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380043" y="182100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Mensagens finais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0786C1-2ACE-41AF-A7A1-96BCC9527BD6}"/>
              </a:ext>
            </a:extLst>
          </p:cNvPr>
          <p:cNvSpPr txBox="1"/>
          <p:nvPr/>
        </p:nvSpPr>
        <p:spPr>
          <a:xfrm>
            <a:off x="457211" y="1121933"/>
            <a:ext cx="107955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OVÁRIO, TROMPA E PERITÔNIO:</a:t>
            </a:r>
          </a:p>
          <a:p>
            <a:r>
              <a:rPr lang="pt-BR" sz="2000" b="1" dirty="0" smtClean="0">
                <a:solidFill>
                  <a:srgbClr val="002060"/>
                </a:solidFill>
              </a:rPr>
              <a:t>HRD (somático) deve ser solicitado para todas as pacientes (</a:t>
            </a:r>
            <a:r>
              <a:rPr lang="pt-BR" sz="2000" b="1" dirty="0" err="1" smtClean="0">
                <a:solidFill>
                  <a:srgbClr val="002060"/>
                </a:solidFill>
              </a:rPr>
              <a:t>estadios</a:t>
            </a:r>
            <a:r>
              <a:rPr lang="pt-BR" sz="2000" b="1" dirty="0" smtClean="0">
                <a:solidFill>
                  <a:srgbClr val="002060"/>
                </a:solidFill>
              </a:rPr>
              <a:t> III e IV).</a:t>
            </a:r>
            <a:endParaRPr lang="pt-BR" sz="2000" b="1" dirty="0">
              <a:solidFill>
                <a:srgbClr val="002060"/>
              </a:solidFill>
            </a:endParaRPr>
          </a:p>
          <a:p>
            <a:r>
              <a:rPr lang="pt-BR" sz="2000" b="1" dirty="0" smtClean="0"/>
              <a:t>. </a:t>
            </a:r>
            <a:r>
              <a:rPr lang="pt-BR" sz="1400" b="1" dirty="0" smtClean="0"/>
              <a:t>Carcinoma </a:t>
            </a:r>
            <a:r>
              <a:rPr lang="pt-BR" sz="1400" b="1" dirty="0"/>
              <a:t>seroso de alto grau do ovário</a:t>
            </a:r>
            <a:r>
              <a:rPr lang="pt-BR" sz="1400" b="1" dirty="0" smtClean="0"/>
              <a:t>.                                                     . Carcinoma </a:t>
            </a:r>
            <a:r>
              <a:rPr lang="pt-BR" sz="1400" b="1" dirty="0"/>
              <a:t>primário da trompa de falópio.</a:t>
            </a:r>
          </a:p>
          <a:p>
            <a:r>
              <a:rPr lang="pt-BR" sz="1400" b="1" dirty="0" smtClean="0"/>
              <a:t>.  Carcinoma  </a:t>
            </a:r>
            <a:r>
              <a:rPr lang="pt-BR" sz="1400" b="1" dirty="0"/>
              <a:t>endometrioide de alto grau (FIGO G3) do ovário. </a:t>
            </a:r>
            <a:r>
              <a:rPr lang="pt-BR" sz="1400" b="1" dirty="0" smtClean="0"/>
              <a:t>                 .  Carcinoma </a:t>
            </a:r>
            <a:r>
              <a:rPr lang="pt-BR" sz="1400" b="1" dirty="0"/>
              <a:t>primário do peritônio</a:t>
            </a:r>
            <a:r>
              <a:rPr lang="pt-BR" sz="1400" b="1" dirty="0" smtClean="0"/>
              <a:t>.</a:t>
            </a:r>
          </a:p>
          <a:p>
            <a:endParaRPr lang="pt-BR" sz="1400" b="1" dirty="0"/>
          </a:p>
          <a:p>
            <a:r>
              <a:rPr lang="pt-BR" b="1" dirty="0" smtClean="0">
                <a:solidFill>
                  <a:srgbClr val="002060"/>
                </a:solidFill>
              </a:rPr>
              <a:t>-      HRR germinativo </a:t>
            </a:r>
            <a:r>
              <a:rPr lang="pt-BR" sz="1600" b="1" dirty="0" smtClean="0">
                <a:solidFill>
                  <a:srgbClr val="002060"/>
                </a:solidFill>
              </a:rPr>
              <a:t>DEVE SER REALIZADO EM TODAS AS PACIENTES COM CARCINOMAS DE OVÁRIO, TROMPA E PERITÔNIO</a:t>
            </a:r>
            <a:r>
              <a:rPr lang="pt-BR" sz="1400" b="1" dirty="0" smtClean="0">
                <a:solidFill>
                  <a:srgbClr val="002060"/>
                </a:solidFill>
              </a:rPr>
              <a:t>.</a:t>
            </a:r>
          </a:p>
          <a:p>
            <a:endParaRPr lang="pt-BR" sz="1400" b="1" dirty="0">
              <a:solidFill>
                <a:srgbClr val="002060"/>
              </a:solidFill>
            </a:endParaRPr>
          </a:p>
          <a:p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b="1" dirty="0"/>
          </a:p>
        </p:txBody>
      </p:sp>
      <p:sp>
        <p:nvSpPr>
          <p:cNvPr id="5" name="Retângulo 4"/>
          <p:cNvSpPr/>
          <p:nvPr/>
        </p:nvSpPr>
        <p:spPr>
          <a:xfrm>
            <a:off x="380043" y="3266227"/>
            <a:ext cx="111967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MAMA</a:t>
            </a:r>
            <a:r>
              <a:rPr lang="pt-BR" b="1" dirty="0" smtClean="0">
                <a:solidFill>
                  <a:srgbClr val="002060"/>
                </a:solidFill>
              </a:rPr>
              <a:t> </a:t>
            </a:r>
          </a:p>
          <a:p>
            <a:r>
              <a:rPr lang="pt-BR" b="1" dirty="0" smtClean="0">
                <a:solidFill>
                  <a:srgbClr val="002060"/>
                </a:solidFill>
              </a:rPr>
              <a:t>    HRR somático e germinativo </a:t>
            </a:r>
            <a:r>
              <a:rPr lang="pt-BR" b="1" dirty="0">
                <a:solidFill>
                  <a:srgbClr val="002060"/>
                </a:solidFill>
              </a:rPr>
              <a:t>deve ser solicitado para </a:t>
            </a:r>
            <a:r>
              <a:rPr lang="pt-BR" b="1" dirty="0" smtClean="0">
                <a:solidFill>
                  <a:srgbClr val="002060"/>
                </a:solidFill>
              </a:rPr>
              <a:t>todos o </a:t>
            </a:r>
            <a:r>
              <a:rPr lang="pt-BR" b="1" dirty="0">
                <a:solidFill>
                  <a:srgbClr val="002060"/>
                </a:solidFill>
              </a:rPr>
              <a:t>as pacientes </a:t>
            </a:r>
            <a:r>
              <a:rPr lang="pt-BR" b="1" dirty="0" smtClean="0">
                <a:solidFill>
                  <a:srgbClr val="002060"/>
                </a:solidFill>
              </a:rPr>
              <a:t>com Câncer de mama metastático.</a:t>
            </a:r>
          </a:p>
          <a:p>
            <a:pPr fontAlgn="base"/>
            <a:r>
              <a:rPr lang="pt-BR" b="1" dirty="0">
                <a:solidFill>
                  <a:srgbClr val="002060"/>
                </a:solidFill>
              </a:rPr>
              <a:t> </a:t>
            </a:r>
            <a:r>
              <a:rPr lang="pt-BR" b="1" dirty="0" smtClean="0">
                <a:solidFill>
                  <a:srgbClr val="002060"/>
                </a:solidFill>
              </a:rPr>
              <a:t>   Painel de Câncer de mama e ovário:</a:t>
            </a:r>
          </a:p>
          <a:p>
            <a:pPr fontAlgn="base"/>
            <a:r>
              <a:rPr lang="pt-BR" dirty="0" smtClean="0"/>
              <a:t>Homens </a:t>
            </a:r>
            <a:r>
              <a:rPr lang="pt-BR" dirty="0"/>
              <a:t>com câncer de mama</a:t>
            </a:r>
          </a:p>
          <a:p>
            <a:pPr fontAlgn="base"/>
            <a:r>
              <a:rPr lang="pt-BR" dirty="0"/>
              <a:t>Mulheres com câncer de mama triplo negativo</a:t>
            </a:r>
          </a:p>
          <a:p>
            <a:pPr fontAlgn="base"/>
            <a:r>
              <a:rPr lang="pt-BR" dirty="0"/>
              <a:t>Mulheres de origem Judaica </a:t>
            </a:r>
            <a:r>
              <a:rPr lang="pt-BR" dirty="0" err="1"/>
              <a:t>Ashkenazi</a:t>
            </a:r>
            <a:endParaRPr lang="pt-BR" dirty="0"/>
          </a:p>
          <a:p>
            <a:pPr fontAlgn="base"/>
            <a:r>
              <a:rPr lang="pt-BR" dirty="0"/>
              <a:t>Pessoas com câncer de mama e potencial indicação/acesso ao tratamento sistêmico com inibidores de PARP.</a:t>
            </a:r>
          </a:p>
          <a:p>
            <a:pPr fontAlgn="base"/>
            <a:r>
              <a:rPr lang="pt-BR" dirty="0"/>
              <a:t>Além disso, o teste deve ser realizado, independente da história familiar, nas seguintes situações:</a:t>
            </a:r>
          </a:p>
          <a:p>
            <a:pPr fontAlgn="base"/>
            <a:r>
              <a:rPr lang="pt-BR" dirty="0"/>
              <a:t>Mulheres diagnosticadas com 45 anos ou menos;</a:t>
            </a:r>
          </a:p>
          <a:p>
            <a:pPr fontAlgn="base"/>
            <a:r>
              <a:rPr lang="pt-BR" dirty="0"/>
              <a:t>Mulheres diagnosticadas entre os 46-50 anos que tenham múltiplos tumores primários da mama ou história familiar de câncer limitada ou desconhecida</a:t>
            </a:r>
          </a:p>
          <a:p>
            <a:endParaRPr lang="pt-B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7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380043" y="182100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Mensagens finais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0786C1-2ACE-41AF-A7A1-96BCC9527BD6}"/>
              </a:ext>
            </a:extLst>
          </p:cNvPr>
          <p:cNvSpPr txBox="1"/>
          <p:nvPr/>
        </p:nvSpPr>
        <p:spPr>
          <a:xfrm>
            <a:off x="457211" y="1403873"/>
            <a:ext cx="1079550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Próstata</a:t>
            </a:r>
          </a:p>
          <a:p>
            <a:pPr marL="342900" indent="-342900">
              <a:buFontTx/>
              <a:buChar char="-"/>
            </a:pPr>
            <a:r>
              <a:rPr lang="pt-BR" sz="2000" b="1" dirty="0" smtClean="0">
                <a:solidFill>
                  <a:srgbClr val="002060"/>
                </a:solidFill>
              </a:rPr>
              <a:t>HRR (somático) e HRR (germinativo) devem ser solicitados para todas as pacientes (estádio IV).</a:t>
            </a:r>
            <a:endParaRPr lang="pt-BR" sz="20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94" y="2420879"/>
            <a:ext cx="9213494" cy="382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380043" y="182100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Mensagens finais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0786C1-2ACE-41AF-A7A1-96BCC9527BD6}"/>
              </a:ext>
            </a:extLst>
          </p:cNvPr>
          <p:cNvSpPr txBox="1"/>
          <p:nvPr/>
        </p:nvSpPr>
        <p:spPr>
          <a:xfrm>
            <a:off x="457211" y="1403873"/>
            <a:ext cx="10795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</a:rPr>
              <a:t>PANCREAS</a:t>
            </a:r>
          </a:p>
          <a:p>
            <a:endParaRPr lang="pt-BR" sz="2000" b="1" dirty="0" smtClean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pt-BR" sz="2000" b="1" dirty="0" smtClean="0">
                <a:solidFill>
                  <a:srgbClr val="002060"/>
                </a:solidFill>
              </a:rPr>
              <a:t>HRR (somático) e HRR (germinativo) deve ser solicitado para todos os paciente com câncer de pâncreas.</a:t>
            </a:r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2360645" y="3750906"/>
            <a:ext cx="6410131" cy="1903445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 smtClean="0">
                <a:solidFill>
                  <a:srgbClr val="002060"/>
                </a:solidFill>
              </a:rPr>
              <a:t>A PESQUISA DE MUTAÇÕES NOS GENES ASSOCIADOS A RECOMBINAÇÃO HOMÓLOGA ALÉM DE INDICAREM TERAPIA, TAMBÉM SÃO MUITO IMPORTANTES PARA DIRECIONAMENTO CIRÚRGICO E ACONSELHAMENTO </a:t>
            </a:r>
            <a:r>
              <a:rPr lang="pt-BR" sz="2000" b="1" dirty="0" smtClean="0">
                <a:solidFill>
                  <a:srgbClr val="002060"/>
                </a:solidFill>
              </a:rPr>
              <a:t>GENÉTICO</a:t>
            </a:r>
            <a:r>
              <a:rPr lang="pt-BR" dirty="0" smtClean="0">
                <a:solidFill>
                  <a:srgbClr val="002060"/>
                </a:solidFill>
              </a:rPr>
              <a:t> E FAMILIAR. </a:t>
            </a:r>
            <a:endParaRPr lang="pt-B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240784" y="813861"/>
            <a:ext cx="10776982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	Obrigado pela atenção de todos vocês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pic>
        <p:nvPicPr>
          <p:cNvPr id="4" name="Picture 2" descr="https://lh3.googleusercontent.com/iR68l1bTdd-5lzgrNMnMwqOKe7tsV72Eo1J5zqyQKt7wq6xWfeO_AZfVUfL5U14A2NARIRe3IGE7hrmWHxqTzJ6rV3p1jKq_cuzmj8nE_WQLDd9_7mCzgr0u0HuobWk_mv0D4vy4mu7qUisBJgEIg-29Dmi6_SNU36ZdI-C1hBooVSuWmEKtKOPb4TFgXASlL0Ic9RlHgyNr9WYN4MI78J1Am9NckEkCO9TwFyfR_4n_23NStA-jwG308w35mY7f5N-Z9LjI-s1Xlf_FX801pesCLFXp1wSXcQ-nnpowrbPfwphK4RpJjA1bsTWJKSOurouJF2nmQecOkmSP7BiyZlPI9O7dTSyUTmEZOf7PBxZT7fecPA_--NyDYW0z9Q6gkcKkHQNXQuXFDKi6gWMBFazppuJ6EzWBDMlNcV9yD4ZiLUked4rumbMVwqPByTEIxq0hc0xGXVCenRGtPHJa5AND5Epkcxdf-4ZXjjJJPm4sgESU-Zp2ozhei62WQUJyhKh-EuRHenj34tlfLVfTSitloqV_EB5l44krr-1hmYDZmhp38l_Oc4y_6tVAD40f8ffcvkX5AXK3mGZ_c3toGgvQmHcBiaQEG7KbGAhuA4tn95rt6Vynzr6R3ohrMxA_ksBuZIdA2xqQxomGasmq17iV_UkNE7CApkHR3Jc4pu6hFb3kNXQf61zcV8WNag=w719-h639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92" y="2121492"/>
            <a:ext cx="3193033" cy="28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65" y="1975204"/>
            <a:ext cx="1962704" cy="298404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299216" y="2790885"/>
            <a:ext cx="49170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b="1" dirty="0" smtClean="0">
              <a:solidFill>
                <a:srgbClr val="792281"/>
              </a:solidFill>
              <a:latin typeface="Dasa Sans" panose="020B0503020203020204" pitchFamily="34" charset="0"/>
            </a:endParaRPr>
          </a:p>
          <a:p>
            <a:r>
              <a:rPr lang="pt-BR" sz="2400" b="1" dirty="0" smtClean="0">
                <a:solidFill>
                  <a:srgbClr val="792281"/>
                </a:solidFill>
                <a:latin typeface="Dasa Sans" panose="020B0503020203020204" pitchFamily="34" charset="0"/>
              </a:rPr>
              <a:t>Cristovam Scapulatempo Neto</a:t>
            </a:r>
          </a:p>
          <a:p>
            <a:endParaRPr lang="pt-BR" sz="2000" b="1" dirty="0" smtClean="0">
              <a:solidFill>
                <a:srgbClr val="792281"/>
              </a:solidFill>
              <a:latin typeface="Dasa Sans" panose="020B0503020203020204" pitchFamily="34" charset="0"/>
            </a:endParaRPr>
          </a:p>
          <a:p>
            <a:r>
              <a:rPr lang="pt-BR" sz="1400" dirty="0" smtClean="0">
                <a:solidFill>
                  <a:srgbClr val="792281"/>
                </a:solidFill>
                <a:latin typeface="Dasa Sans" panose="020B0503020203020204" pitchFamily="34" charset="0"/>
              </a:rPr>
              <a:t>Diretor médico de Anatomia Patológica  e Genética</a:t>
            </a:r>
          </a:p>
          <a:p>
            <a:endParaRPr lang="pt-BR" sz="1400" dirty="0">
              <a:solidFill>
                <a:schemeClr val="bg1"/>
              </a:solidFill>
              <a:latin typeface="Dasa Sans" panose="020B0503020203020204" pitchFamily="34" charset="0"/>
            </a:endParaRPr>
          </a:p>
          <a:p>
            <a:r>
              <a:rPr lang="pt-BR" sz="1400" dirty="0">
                <a:solidFill>
                  <a:schemeClr val="bg1"/>
                </a:solidFill>
                <a:latin typeface="Dasa Sans" panose="020B0503020203020204" pitchFamily="34" charset="0"/>
                <a:hlinkClick r:id="rId4"/>
              </a:rPr>
              <a:t>c</a:t>
            </a:r>
            <a:r>
              <a:rPr lang="pt-BR" sz="1400" dirty="0" smtClean="0">
                <a:solidFill>
                  <a:schemeClr val="bg1"/>
                </a:solidFill>
                <a:latin typeface="Dasa Sans" panose="020B0503020203020204" pitchFamily="34" charset="0"/>
                <a:hlinkClick r:id="rId4"/>
              </a:rPr>
              <a:t>ristovam.neto@altadiagnosticos.com.br</a:t>
            </a:r>
            <a:endParaRPr lang="pt-BR" sz="1400" dirty="0" smtClean="0">
              <a:solidFill>
                <a:schemeClr val="bg1"/>
              </a:solidFill>
              <a:latin typeface="Dasa Sans" panose="020B0503020203020204" pitchFamily="34" charset="0"/>
            </a:endParaRPr>
          </a:p>
          <a:p>
            <a:endParaRPr lang="pt-BR" sz="1100" dirty="0">
              <a:solidFill>
                <a:schemeClr val="bg1"/>
              </a:solidFill>
              <a:latin typeface="Dasa Sans" panose="020B0503020203020204" pitchFamily="34" charset="0"/>
            </a:endParaRPr>
          </a:p>
          <a:p>
            <a:r>
              <a:rPr lang="pt-BR" sz="1100" dirty="0" smtClean="0">
                <a:solidFill>
                  <a:schemeClr val="bg1"/>
                </a:solidFill>
                <a:latin typeface="Dasa Sans" panose="020B0503020203020204" pitchFamily="34" charset="0"/>
              </a:rPr>
              <a:t>11-992422218</a:t>
            </a:r>
            <a:endParaRPr lang="pt-BR" sz="1100" dirty="0">
              <a:solidFill>
                <a:schemeClr val="bg1"/>
              </a:solidFill>
              <a:latin typeface="Dasa Sans" panose="020B0503020203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275" y="5698795"/>
            <a:ext cx="1711621" cy="101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05799" y="607459"/>
            <a:ext cx="5397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0">
              <a:defRPr/>
            </a:pPr>
            <a:r>
              <a:rPr lang="pt-BR" sz="2800" b="1" dirty="0" err="1">
                <a:solidFill>
                  <a:srgbClr val="9635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AmoyDx</a:t>
            </a:r>
            <a:r>
              <a:rPr lang="pt-BR" sz="2800" b="1" dirty="0">
                <a:solidFill>
                  <a:srgbClr val="9635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HRD Focus </a:t>
            </a:r>
            <a:r>
              <a:rPr lang="pt-BR" sz="2800" b="1" dirty="0" err="1">
                <a:solidFill>
                  <a:srgbClr val="9635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Panel</a:t>
            </a:r>
            <a:endParaRPr lang="pt-BR" sz="2800" b="1" kern="1200" dirty="0">
              <a:solidFill>
                <a:srgbClr val="96358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5814" y="1711841"/>
            <a:ext cx="4263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dirty="0" smtClean="0"/>
              <a:t>Sequenciamento de BRCA1 e BRCA2  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Avaliação de HRD (GSS-</a:t>
            </a:r>
            <a:r>
              <a:rPr lang="pt-BR" dirty="0" err="1" smtClean="0"/>
              <a:t>Genomic</a:t>
            </a:r>
            <a:r>
              <a:rPr lang="pt-BR" dirty="0" smtClean="0"/>
              <a:t> </a:t>
            </a:r>
            <a:r>
              <a:rPr lang="pt-BR" dirty="0" err="1" smtClean="0"/>
              <a:t>Scar</a:t>
            </a:r>
            <a:r>
              <a:rPr lang="pt-BR" dirty="0" smtClean="0"/>
              <a:t> Score) através da análise de 24.000 </a:t>
            </a:r>
            <a:r>
              <a:rPr lang="pt-BR" dirty="0" err="1" smtClean="0"/>
              <a:t>SNPs</a:t>
            </a: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smtClean="0"/>
              <a:t>GSS ≥ 50 = HRD positivo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535" y="3808407"/>
            <a:ext cx="6657975" cy="237172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550196" y="6550223"/>
            <a:ext cx="89313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i="1" dirty="0">
                <a:solidFill>
                  <a:srgbClr val="4A4A4A"/>
                </a:solidFill>
                <a:latin typeface="Open Sans"/>
              </a:rPr>
              <a:t>Preprints</a:t>
            </a:r>
            <a:r>
              <a:rPr lang="fr-FR" sz="1400" b="1" dirty="0">
                <a:solidFill>
                  <a:srgbClr val="4A4A4A"/>
                </a:solidFill>
                <a:latin typeface="Open Sans"/>
              </a:rPr>
              <a:t> 2023, 2023080332. https://doi.org/10.20944/preprints202308.0332.v1</a:t>
            </a:r>
            <a:endParaRPr lang="pt-BR" sz="14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6792"/>
            <a:ext cx="4959535" cy="34549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535" y="1298071"/>
            <a:ext cx="6587709" cy="178367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377070" y="3020381"/>
            <a:ext cx="8754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highest pairwise correlation observed was between Myriad and </a:t>
            </a:r>
            <a:r>
              <a:rPr lang="en-US" sz="1400" dirty="0" err="1"/>
              <a:t>SOPHiA</a:t>
            </a:r>
            <a:r>
              <a:rPr lang="en-US" sz="1400" dirty="0"/>
              <a:t> (R=0.87, </a:t>
            </a:r>
            <a:r>
              <a:rPr lang="en-US" sz="1400" dirty="0" smtClean="0"/>
              <a:t>p-value=3.39x10</a:t>
            </a:r>
            <a:r>
              <a:rPr lang="en-US" sz="1400" baseline="30000" dirty="0" smtClean="0"/>
              <a:t>-19</a:t>
            </a:r>
            <a:r>
              <a:rPr lang="en-US" sz="1400" dirty="0" smtClean="0"/>
              <a:t>)</a:t>
            </a:r>
            <a:endParaRPr lang="pt-BR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60972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27" y="492199"/>
            <a:ext cx="8729331" cy="166120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622605" y="6488668"/>
            <a:ext cx="3284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PATHOLOGICA 2022;114:288-294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23284" y="5565338"/>
            <a:ext cx="858047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The overall percent agreement between </a:t>
            </a:r>
            <a:r>
              <a:rPr lang="en-US" dirty="0" err="1"/>
              <a:t>AmoyDx</a:t>
            </a:r>
            <a:r>
              <a:rPr lang="en-US" dirty="0"/>
              <a:t> and Myriad was 87.8% (65 of 74 tumors tested). All the 36 </a:t>
            </a:r>
            <a:r>
              <a:rPr lang="en-US" dirty="0" err="1"/>
              <a:t>AmoyDx</a:t>
            </a:r>
            <a:r>
              <a:rPr lang="en-US" dirty="0"/>
              <a:t> negative cases were confirmed to be negative by Myriad (negative predictive value, 100%).</a:t>
            </a: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3733"/>
            <a:ext cx="5021355" cy="203016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768" y="2036736"/>
            <a:ext cx="4993869" cy="3528602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6368902" y="2153402"/>
            <a:ext cx="2052084" cy="923330"/>
          </a:xfrm>
          <a:prstGeom prst="ellipse">
            <a:avLst/>
          </a:prstGeom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6368902" y="2153402"/>
            <a:ext cx="1424763" cy="923330"/>
          </a:xfrm>
          <a:prstGeom prst="ellipse">
            <a:avLst/>
          </a:prstGeom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6456750" y="2153402"/>
            <a:ext cx="2407370" cy="1621156"/>
          </a:xfrm>
          <a:prstGeom prst="ellipse">
            <a:avLst/>
          </a:prstGeom>
          <a:ln w="38100">
            <a:solidFill>
              <a:srgbClr val="903F99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5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891907" y="1883299"/>
            <a:ext cx="1040818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12192000" cy="817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1C5E8E84-24F6-40BF-A6B8-9DD122325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809" y="424376"/>
            <a:ext cx="7675477" cy="34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solidFill>
                  <a:schemeClr val="bg1"/>
                </a:solidFill>
              </a:rPr>
              <a:t>HRD -  Background</a:t>
            </a:r>
            <a:endParaRPr lang="pt-BR" altLang="pt-BR" sz="18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1440" y="1776549"/>
            <a:ext cx="361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/>
          <a:srcRect l="30527" t="11980" r="30527" b="15364"/>
          <a:stretch/>
        </p:blipFill>
        <p:spPr>
          <a:xfrm>
            <a:off x="462387" y="1378251"/>
            <a:ext cx="4728178" cy="4959254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668660" y="6463842"/>
            <a:ext cx="488362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rPr>
              <a:t>Gynecol</a:t>
            </a: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rPr>
              <a:t> </a:t>
            </a:r>
            <a:r>
              <a:rPr kumimoji="0" lang="pt-BR" altLang="pt-BR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rPr>
              <a:t>Oncol</a:t>
            </a: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Unicode MS"/>
              </a:rPr>
              <a:t>. 2015 May;137(2):343-50</a:t>
            </a:r>
            <a:r>
              <a:rPr kumimoji="0" lang="pt-BR" altLang="pt-BR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.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l="37994" t="14584" r="24817" b="14583"/>
          <a:stretch/>
        </p:blipFill>
        <p:spPr>
          <a:xfrm>
            <a:off x="6223281" y="1378251"/>
            <a:ext cx="4552295" cy="4874898"/>
          </a:xfrm>
          <a:prstGeom prst="rect">
            <a:avLst/>
          </a:prstGeom>
        </p:spPr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6AC0676F-8C6C-44FD-93F7-F3D0642C17EC}"/>
              </a:ext>
            </a:extLst>
          </p:cNvPr>
          <p:cNvSpPr txBox="1">
            <a:spLocks/>
          </p:cNvSpPr>
          <p:nvPr/>
        </p:nvSpPr>
        <p:spPr bwMode="auto">
          <a:xfrm>
            <a:off x="275665" y="420394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>
                <a:solidFill>
                  <a:srgbClr val="830051"/>
                </a:solidFill>
                <a:latin typeface="Arial"/>
              </a:rPr>
              <a:t>RECOMBINAÇÃO HOMÓLOGA  É O MECANISMO </a:t>
            </a:r>
            <a:r>
              <a:rPr lang="pt-BR" kern="0" dirty="0" smtClean="0">
                <a:solidFill>
                  <a:srgbClr val="830051"/>
                </a:solidFill>
                <a:latin typeface="Arial"/>
              </a:rPr>
              <a:t>MAIS</a:t>
            </a:r>
          </a:p>
          <a:p>
            <a:pPr lvl="0"/>
            <a:r>
              <a:rPr lang="pt-BR" kern="0" dirty="0" smtClean="0">
                <a:solidFill>
                  <a:srgbClr val="830051"/>
                </a:solidFill>
                <a:latin typeface="Arial"/>
              </a:rPr>
              <a:t> </a:t>
            </a:r>
            <a:r>
              <a:rPr lang="pt-BR" kern="0" dirty="0">
                <a:solidFill>
                  <a:srgbClr val="830051"/>
                </a:solidFill>
                <a:latin typeface="Arial"/>
              </a:rPr>
              <a:t>ACURADO PARA </a:t>
            </a:r>
            <a:r>
              <a:rPr lang="pt-BR" kern="0" dirty="0" smtClean="0">
                <a:solidFill>
                  <a:srgbClr val="830051"/>
                </a:solidFill>
                <a:latin typeface="Arial"/>
              </a:rPr>
              <a:t>CORREÇÃO </a:t>
            </a:r>
            <a:r>
              <a:rPr lang="pt-BR" kern="0" dirty="0">
                <a:solidFill>
                  <a:srgbClr val="830051"/>
                </a:solidFill>
                <a:latin typeface="Arial"/>
              </a:rPr>
              <a:t>DE  QUEBRAS NA </a:t>
            </a:r>
            <a:r>
              <a:rPr lang="pt-BR" kern="0" dirty="0" smtClean="0">
                <a:solidFill>
                  <a:srgbClr val="830051"/>
                </a:solidFill>
                <a:latin typeface="Arial"/>
              </a:rPr>
              <a:t>DUPLA</a:t>
            </a:r>
          </a:p>
          <a:p>
            <a:pPr lvl="0"/>
            <a:r>
              <a:rPr lang="pt-BR" kern="0" dirty="0" smtClean="0">
                <a:solidFill>
                  <a:srgbClr val="830051"/>
                </a:solidFill>
                <a:latin typeface="Arial"/>
              </a:rPr>
              <a:t> </a:t>
            </a:r>
            <a:r>
              <a:rPr lang="pt-BR" kern="0" dirty="0">
                <a:solidFill>
                  <a:srgbClr val="830051"/>
                </a:solidFill>
                <a:latin typeface="Arial"/>
              </a:rPr>
              <a:t>FITA DO DNA</a:t>
            </a:r>
          </a:p>
        </p:txBody>
      </p:sp>
    </p:spTree>
    <p:extLst>
      <p:ext uri="{BB962C8B-B14F-4D97-AF65-F5344CB8AC3E}">
        <p14:creationId xmlns:p14="http://schemas.microsoft.com/office/powerpoint/2010/main" val="23382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599856" y="324992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QUANDO TESTAR?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8863" t="14495" r="19293" b="10011"/>
          <a:stretch/>
        </p:blipFill>
        <p:spPr>
          <a:xfrm>
            <a:off x="2211942" y="1209720"/>
            <a:ext cx="7219137" cy="426365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431043" y="6581001"/>
            <a:ext cx="7254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pt-BR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Tiange</a:t>
            </a:r>
            <a:r>
              <a:rPr lang="en-GB" altLang="pt-BR" sz="1200" b="1" dirty="0">
                <a:solidFill>
                  <a:schemeClr val="bg1"/>
                </a:solidFill>
                <a:latin typeface="Arial" panose="020B0604020202020204" pitchFamily="34" charset="0"/>
              </a:rPr>
              <a:t> Zhang et al. </a:t>
            </a:r>
            <a:r>
              <a:rPr lang="en-GB" altLang="pt-BR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Int</a:t>
            </a:r>
            <a:r>
              <a:rPr lang="en-GB" altLang="pt-BR" sz="1200" b="1" dirty="0">
                <a:solidFill>
                  <a:schemeClr val="bg1"/>
                </a:solidFill>
                <a:latin typeface="Arial" panose="020B0604020202020204" pitchFamily="34" charset="0"/>
              </a:rPr>
              <a:t> J </a:t>
            </a:r>
            <a:r>
              <a:rPr lang="en-GB" altLang="pt-BR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Gynecol</a:t>
            </a:r>
            <a:r>
              <a:rPr lang="en-GB" altLang="pt-BR" sz="1200" b="1" dirty="0">
                <a:solidFill>
                  <a:schemeClr val="bg1"/>
                </a:solidFill>
                <a:latin typeface="Arial" panose="020B0604020202020204" pitchFamily="34" charset="0"/>
              </a:rPr>
              <a:t> Cancer 2022;32:A180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02" y="2793353"/>
            <a:ext cx="8996129" cy="336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9431079" y="3357304"/>
            <a:ext cx="254118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03/41 (7,3%) </a:t>
            </a:r>
            <a:r>
              <a:rPr lang="en-US" dirty="0" err="1"/>
              <a:t>tiveram</a:t>
            </a:r>
            <a:r>
              <a:rPr lang="en-US" dirty="0"/>
              <a:t> alt do status de </a:t>
            </a:r>
            <a:r>
              <a:rPr lang="en-US" dirty="0" smtClean="0"/>
              <a:t>BRCA </a:t>
            </a:r>
            <a:r>
              <a:rPr lang="en-US" dirty="0" err="1"/>
              <a:t>pré</a:t>
            </a:r>
            <a:r>
              <a:rPr lang="en-US" dirty="0"/>
              <a:t> e </a:t>
            </a:r>
            <a:r>
              <a:rPr lang="en-US" dirty="0" err="1"/>
              <a:t>pós</a:t>
            </a:r>
            <a:r>
              <a:rPr lang="en-US" dirty="0"/>
              <a:t> NAC.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431079" y="4473722"/>
            <a:ext cx="254118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11/41 ( 26%) </a:t>
            </a:r>
            <a:r>
              <a:rPr lang="en-US" dirty="0" err="1"/>
              <a:t>tiveram</a:t>
            </a:r>
            <a:r>
              <a:rPr lang="en-US" dirty="0"/>
              <a:t> alt do status de HRD </a:t>
            </a:r>
            <a:r>
              <a:rPr lang="en-US" dirty="0" err="1"/>
              <a:t>pré</a:t>
            </a:r>
            <a:r>
              <a:rPr lang="en-US" dirty="0"/>
              <a:t> e </a:t>
            </a:r>
            <a:r>
              <a:rPr lang="en-US" dirty="0" err="1"/>
              <a:t>pós</a:t>
            </a:r>
            <a:r>
              <a:rPr lang="en-US" dirty="0"/>
              <a:t> NAC.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003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599856" y="324992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QUANDO TESTAR?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22" y="1084521"/>
            <a:ext cx="8477250" cy="13716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24389"/>
            <a:ext cx="7662109" cy="416753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260690" y="2424389"/>
            <a:ext cx="4722204" cy="14679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/>
              <a:t>100 casos / 50 pares (</a:t>
            </a:r>
            <a:r>
              <a:rPr lang="pt-BR" b="1" dirty="0" err="1" smtClean="0"/>
              <a:t>pré</a:t>
            </a:r>
            <a:r>
              <a:rPr lang="pt-BR" b="1" dirty="0" smtClean="0"/>
              <a:t> e pós NAC)</a:t>
            </a:r>
          </a:p>
          <a:p>
            <a:endParaRPr lang="pt-BR" b="1" dirty="0"/>
          </a:p>
          <a:p>
            <a:r>
              <a:rPr lang="pt-BR" b="1" dirty="0" smtClean="0"/>
              <a:t>. 1 caso reversão de BRCA1</a:t>
            </a:r>
          </a:p>
          <a:p>
            <a:endParaRPr lang="pt-BR" b="1" dirty="0" smtClean="0"/>
          </a:p>
          <a:p>
            <a:r>
              <a:rPr lang="pt-BR" b="1" dirty="0" smtClean="0"/>
              <a:t>. 0/38 TIVERAM ALTERAÇÃO DO STATUS DE HRD </a:t>
            </a:r>
            <a:endParaRPr lang="pt-BR" b="1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162" y="3963976"/>
            <a:ext cx="3229838" cy="2720384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5148693" y="6590863"/>
            <a:ext cx="3698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British Journal of Cancer (2018) 119:1060–1066</a:t>
            </a:r>
            <a:endParaRPr lang="pt-BR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58314" y="2183483"/>
            <a:ext cx="106012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1- Pedido médico </a:t>
            </a:r>
            <a:r>
              <a:rPr lang="pt-BR" dirty="0" smtClean="0"/>
              <a:t>com </a:t>
            </a:r>
            <a:r>
              <a:rPr lang="pt-BR" dirty="0"/>
              <a:t>indicação do exame a ser </a:t>
            </a:r>
            <a:r>
              <a:rPr lang="pt-BR" dirty="0" smtClean="0"/>
              <a:t>realizado; Laudo </a:t>
            </a:r>
            <a:r>
              <a:rPr lang="pt-BR" dirty="0" err="1"/>
              <a:t>anátomopatológico</a:t>
            </a:r>
            <a:r>
              <a:rPr lang="pt-BR" dirty="0"/>
              <a:t> (e </a:t>
            </a:r>
            <a:r>
              <a:rPr lang="pt-BR" dirty="0" err="1" smtClean="0"/>
              <a:t>imunohistoquimico</a:t>
            </a:r>
            <a:r>
              <a:rPr lang="pt-BR" dirty="0"/>
              <a:t>, se pertinente);</a:t>
            </a:r>
          </a:p>
          <a:p>
            <a:endParaRPr lang="pt-BR" dirty="0"/>
          </a:p>
          <a:p>
            <a:r>
              <a:rPr lang="pt-BR" dirty="0" smtClean="0"/>
              <a:t>2- Bloco(s</a:t>
            </a:r>
            <a:r>
              <a:rPr lang="pt-BR" dirty="0"/>
              <a:t>) de parafina e lâmina(s), com representatividade da neoplasia: ideal &gt; ou = 50% da superfície tecidual contendo células tumorais; 30 % de celularidade tumoral </a:t>
            </a:r>
            <a:r>
              <a:rPr lang="pt-BR" dirty="0" smtClean="0"/>
              <a:t>mínima</a:t>
            </a:r>
            <a:r>
              <a:rPr lang="pt-BR" dirty="0"/>
              <a:t>;</a:t>
            </a:r>
          </a:p>
          <a:p>
            <a:endParaRPr lang="pt-BR" dirty="0"/>
          </a:p>
          <a:p>
            <a:r>
              <a:rPr lang="pt-BR" dirty="0" smtClean="0"/>
              <a:t>3- Preferência </a:t>
            </a:r>
            <a:r>
              <a:rPr lang="pt-BR" dirty="0"/>
              <a:t>para tecido não submetido a neoadjuvância</a:t>
            </a:r>
            <a:r>
              <a:rPr lang="pt-BR" dirty="0" smtClean="0"/>
              <a:t>; Pacientes HRD + tem melhores respostas à NACT.</a:t>
            </a:r>
            <a:endParaRPr lang="pt-BR" dirty="0"/>
          </a:p>
          <a:p>
            <a:endParaRPr lang="pt-BR" dirty="0"/>
          </a:p>
          <a:p>
            <a:r>
              <a:rPr lang="pt-BR" dirty="0" smtClean="0"/>
              <a:t>4- Preferencialmente</a:t>
            </a:r>
            <a:r>
              <a:rPr lang="pt-BR" dirty="0"/>
              <a:t>, solicitamos o envio de todo o material referente ao tecido tumoral a ser estudado, pois assim podemos selecionar o melhor bloco para análise e ainda temos a possibilidade de selecionar outro, caso a reação seja inconclusiva</a:t>
            </a:r>
            <a:r>
              <a:rPr lang="pt-BR" dirty="0" smtClean="0"/>
              <a:t>;</a:t>
            </a:r>
            <a:endParaRPr lang="pt-BR" dirty="0"/>
          </a:p>
          <a:p>
            <a:r>
              <a:rPr lang="pt-BR" dirty="0" smtClean="0"/>
              <a:t>​</a:t>
            </a: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280878" y="735999"/>
            <a:ext cx="10776982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pt-BR" kern="0" dirty="0">
                <a:solidFill>
                  <a:srgbClr val="96358D"/>
                </a:solidFill>
                <a:latin typeface="Arial"/>
              </a:rPr>
              <a:t>O que é necessário para a realização da pesquisa </a:t>
            </a:r>
            <a:endParaRPr lang="pt-BR" kern="0" dirty="0" smtClean="0">
              <a:solidFill>
                <a:srgbClr val="96358D"/>
              </a:solidFill>
              <a:latin typeface="Arial"/>
            </a:endParaRPr>
          </a:p>
          <a:p>
            <a:pPr lvl="0" algn="ctr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HRD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2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280878" y="735999"/>
            <a:ext cx="10776982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Fatores importantes para o sucesso do teste HRD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649" y="1620727"/>
            <a:ext cx="6201439" cy="483598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806994" y="1620727"/>
            <a:ext cx="1743741" cy="129259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4628706" y="1620727"/>
            <a:ext cx="1676401" cy="1292594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6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-452768" y="555245"/>
            <a:ext cx="10776982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	QUAL O CENÁRIO DO TESTE HRD NO BRASIL</a:t>
            </a:r>
            <a:r>
              <a:rPr lang="en-US" kern="0" dirty="0" smtClean="0">
                <a:solidFill>
                  <a:srgbClr val="96358D"/>
                </a:solidFill>
                <a:latin typeface="Arial"/>
              </a:rPr>
              <a:t>?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r="2208"/>
          <a:stretch/>
        </p:blipFill>
        <p:spPr>
          <a:xfrm>
            <a:off x="160154" y="1445145"/>
            <a:ext cx="3804822" cy="32650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760" y="1319743"/>
            <a:ext cx="3640236" cy="35144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826" y="3926514"/>
            <a:ext cx="4364934" cy="27005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418" y="1725981"/>
            <a:ext cx="3333750" cy="19145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9795" y="5380075"/>
            <a:ext cx="2271201" cy="13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AE35F60-0932-4A6D-B928-316E18F19F1C}"/>
              </a:ext>
            </a:extLst>
          </p:cNvPr>
          <p:cNvSpPr txBox="1">
            <a:spLocks/>
          </p:cNvSpPr>
          <p:nvPr/>
        </p:nvSpPr>
        <p:spPr bwMode="auto">
          <a:xfrm>
            <a:off x="-452768" y="555245"/>
            <a:ext cx="10776982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pt-BR" kern="0" dirty="0" smtClean="0">
                <a:solidFill>
                  <a:srgbClr val="96358D"/>
                </a:solidFill>
                <a:latin typeface="Arial"/>
              </a:rPr>
              <a:t>	EM CONCLUSÃO</a:t>
            </a:r>
            <a:endParaRPr lang="pt-BR" kern="0" dirty="0">
              <a:solidFill>
                <a:srgbClr val="96358D"/>
              </a:solidFill>
              <a:latin typeface="Arial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333500" y="1590675"/>
            <a:ext cx="89907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- Existem diversos testes disponíveis e validados no mercado para testagem de HRD.</a:t>
            </a:r>
          </a:p>
          <a:p>
            <a:endParaRPr lang="pt-BR" dirty="0"/>
          </a:p>
          <a:p>
            <a:r>
              <a:rPr lang="pt-BR" dirty="0"/>
              <a:t>-</a:t>
            </a:r>
            <a:r>
              <a:rPr lang="pt-BR" dirty="0" smtClean="0"/>
              <a:t> Testes que avaliam as cicatrizes genômicas detectam maior número de pacientes que podem se beneficiar de </a:t>
            </a:r>
            <a:r>
              <a:rPr lang="pt-BR" dirty="0" err="1" smtClean="0"/>
              <a:t>iPARP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dirty="0" smtClean="0"/>
              <a:t>. </a:t>
            </a:r>
            <a:r>
              <a:rPr lang="pt-BR" dirty="0" err="1" smtClean="0"/>
              <a:t>HRDOne</a:t>
            </a:r>
            <a:endParaRPr lang="pt-BR" dirty="0" smtClean="0"/>
          </a:p>
          <a:p>
            <a:r>
              <a:rPr lang="pt-BR" dirty="0" smtClean="0"/>
              <a:t>. </a:t>
            </a:r>
            <a:r>
              <a:rPr lang="pt-BR" dirty="0" err="1" smtClean="0"/>
              <a:t>MyChoice</a:t>
            </a:r>
            <a:r>
              <a:rPr lang="pt-BR" dirty="0" smtClean="0"/>
              <a:t> (</a:t>
            </a:r>
            <a:r>
              <a:rPr lang="pt-BR" dirty="0" err="1" smtClean="0"/>
              <a:t>Myriad</a:t>
            </a:r>
            <a:r>
              <a:rPr lang="pt-BR" dirty="0" smtClean="0"/>
              <a:t>)</a:t>
            </a:r>
          </a:p>
          <a:p>
            <a:r>
              <a:rPr lang="pt-BR" dirty="0" smtClean="0"/>
              <a:t>. </a:t>
            </a:r>
            <a:r>
              <a:rPr lang="pt-BR" dirty="0" err="1" smtClean="0"/>
              <a:t>AmoyDx</a:t>
            </a:r>
            <a:r>
              <a:rPr lang="pt-BR" dirty="0" smtClean="0"/>
              <a:t> HRD Focus</a:t>
            </a:r>
          </a:p>
          <a:p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smtClean="0"/>
              <a:t>Testes funcionais ainda não estão disponíveis no Brasil (IF pode ser uma limitação devido à sensibilidade à </a:t>
            </a:r>
            <a:r>
              <a:rPr lang="pt-BR" dirty="0" err="1" smtClean="0"/>
              <a:t>alts</a:t>
            </a:r>
            <a:r>
              <a:rPr lang="pt-BR" dirty="0" smtClean="0"/>
              <a:t> </a:t>
            </a:r>
            <a:r>
              <a:rPr lang="pt-BR" dirty="0" err="1" smtClean="0"/>
              <a:t>pré</a:t>
            </a:r>
            <a:r>
              <a:rPr lang="pt-BR" dirty="0" smtClean="0"/>
              <a:t> analíticas)</a:t>
            </a:r>
          </a:p>
          <a:p>
            <a:pPr marL="285750" indent="-285750">
              <a:buFontTx/>
              <a:buChar char="-"/>
            </a:pPr>
            <a:endParaRPr lang="pt-BR" dirty="0" smtClean="0"/>
          </a:p>
          <a:p>
            <a:pPr marL="285750" indent="-285750">
              <a:buFontTx/>
              <a:buChar char="-"/>
            </a:pPr>
            <a:r>
              <a:rPr lang="pt-BR" dirty="0" smtClean="0"/>
              <a:t>Embora os dados sejam conflitantes, não há restrição de testagem em amostras </a:t>
            </a:r>
            <a:r>
              <a:rPr lang="pt-BR" dirty="0" err="1" smtClean="0"/>
              <a:t>pré</a:t>
            </a:r>
            <a:r>
              <a:rPr lang="pt-BR" dirty="0" smtClean="0"/>
              <a:t> e pós NACT.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 smtClean="0"/>
              <a:t>HRD é um excelente </a:t>
            </a:r>
            <a:r>
              <a:rPr lang="pt-BR" dirty="0" err="1" smtClean="0"/>
              <a:t>preditor</a:t>
            </a:r>
            <a:r>
              <a:rPr lang="pt-BR" dirty="0" smtClean="0"/>
              <a:t> de resposta à Platina e </a:t>
            </a:r>
            <a:r>
              <a:rPr lang="pt-BR" dirty="0" err="1" smtClean="0"/>
              <a:t>iPARP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74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7D27B65-3155-4DA1-8AEE-FD5FC81FE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2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0" y="0"/>
            <a:ext cx="12192000" cy="817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6549895" y="1091114"/>
          <a:ext cx="5374638" cy="5766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659">
                  <a:extLst>
                    <a:ext uri="{9D8B030D-6E8A-4147-A177-3AD203B41FA5}">
                      <a16:colId xmlns:a16="http://schemas.microsoft.com/office/drawing/2014/main" val="1561353133"/>
                    </a:ext>
                  </a:extLst>
                </a:gridCol>
                <a:gridCol w="1424279">
                  <a:extLst>
                    <a:ext uri="{9D8B030D-6E8A-4147-A177-3AD203B41FA5}">
                      <a16:colId xmlns:a16="http://schemas.microsoft.com/office/drawing/2014/main" val="3316940133"/>
                    </a:ext>
                  </a:extLst>
                </a:gridCol>
                <a:gridCol w="1410843">
                  <a:extLst>
                    <a:ext uri="{9D8B030D-6E8A-4147-A177-3AD203B41FA5}">
                      <a16:colId xmlns:a16="http://schemas.microsoft.com/office/drawing/2014/main" val="3935778649"/>
                    </a:ext>
                  </a:extLst>
                </a:gridCol>
                <a:gridCol w="1195857">
                  <a:extLst>
                    <a:ext uri="{9D8B030D-6E8A-4147-A177-3AD203B41FA5}">
                      <a16:colId xmlns:a16="http://schemas.microsoft.com/office/drawing/2014/main" val="2055769482"/>
                    </a:ext>
                  </a:extLst>
                </a:gridCol>
              </a:tblGrid>
              <a:tr h="829126">
                <a:tc>
                  <a:txBody>
                    <a:bodyPr/>
                    <a:lstStyle/>
                    <a:p>
                      <a:r>
                        <a:rPr lang="pt-BR" sz="1400" dirty="0" err="1"/>
                        <a:t>Profound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Study</a:t>
                      </a:r>
                      <a:endParaRPr lang="pt-BR" sz="1400" dirty="0"/>
                    </a:p>
                    <a:p>
                      <a:r>
                        <a:rPr lang="pt-BR" sz="1400" dirty="0"/>
                        <a:t>(</a:t>
                      </a:r>
                      <a:r>
                        <a:rPr lang="pt-BR" sz="1400" dirty="0" err="1"/>
                        <a:t>Olaparib</a:t>
                      </a:r>
                      <a:r>
                        <a:rPr lang="pt-BR" sz="1400" dirty="0"/>
                        <a:t>, </a:t>
                      </a:r>
                      <a:r>
                        <a:rPr lang="pt-BR" sz="1400" dirty="0" err="1"/>
                        <a:t>mCRPC</a:t>
                      </a:r>
                      <a:r>
                        <a:rPr lang="pt-BR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 err="1"/>
                        <a:t>Triton</a:t>
                      </a:r>
                      <a:r>
                        <a:rPr lang="pt-BR" sz="1400" dirty="0"/>
                        <a:t> 2</a:t>
                      </a:r>
                    </a:p>
                    <a:p>
                      <a:r>
                        <a:rPr lang="pt-BR" sz="1400" dirty="0"/>
                        <a:t>(</a:t>
                      </a:r>
                      <a:r>
                        <a:rPr lang="pt-BR" sz="1400" dirty="0" err="1"/>
                        <a:t>Rucaparib</a:t>
                      </a:r>
                      <a:r>
                        <a:rPr lang="pt-BR" sz="1400" dirty="0"/>
                        <a:t>,</a:t>
                      </a:r>
                      <a:r>
                        <a:rPr lang="pt-BR" sz="1400" baseline="0" dirty="0"/>
                        <a:t> </a:t>
                      </a:r>
                      <a:r>
                        <a:rPr lang="pt-BR" sz="1400" baseline="0" dirty="0" err="1"/>
                        <a:t>mCRPC</a:t>
                      </a:r>
                      <a:r>
                        <a:rPr lang="pt-BR" sz="1400" baseline="0" dirty="0"/>
                        <a:t>)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Galahad</a:t>
                      </a:r>
                    </a:p>
                    <a:p>
                      <a:r>
                        <a:rPr lang="pt-BR" sz="1400" dirty="0"/>
                        <a:t>(</a:t>
                      </a:r>
                      <a:r>
                        <a:rPr lang="pt-BR" sz="1400" dirty="0" err="1"/>
                        <a:t>Niraparib</a:t>
                      </a:r>
                      <a:r>
                        <a:rPr lang="pt-BR" sz="1400" dirty="0"/>
                        <a:t>, </a:t>
                      </a:r>
                      <a:r>
                        <a:rPr lang="pt-BR" sz="1400" dirty="0" err="1"/>
                        <a:t>mCRPC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dirty="0"/>
                        <a:t>MSK-IMPACT</a:t>
                      </a:r>
                    </a:p>
                    <a:p>
                      <a:r>
                        <a:rPr lang="pt-BR" sz="1400" dirty="0"/>
                        <a:t>(</a:t>
                      </a:r>
                      <a:r>
                        <a:rPr lang="pt-BR" sz="1400" dirty="0" err="1"/>
                        <a:t>Pancreatic</a:t>
                      </a:r>
                      <a:r>
                        <a:rPr lang="pt-BR" sz="1400" dirty="0"/>
                        <a:t> </a:t>
                      </a:r>
                      <a:r>
                        <a:rPr lang="pt-BR" sz="1400" dirty="0" err="1"/>
                        <a:t>cancer</a:t>
                      </a:r>
                      <a:r>
                        <a:rPr lang="pt-BR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427740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BRCA1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BRCA1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BRCA1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BRCA1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612802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BRCA2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BRCA2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BRCA2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BRCA2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135683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ATM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ATM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ATM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ATM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494466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BRIP1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BRIP1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BRIP1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BRIP1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735244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BARD1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BARD1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CHEK2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CHEK1</a:t>
                      </a:r>
                      <a:endParaRPr lang="pt-B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178124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CDK12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CDK12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FANCA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CHEK2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719842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CHEK1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CHEK1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PALB2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FANCA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404716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CHEK2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CHEK2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HDAC2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FANCC</a:t>
                      </a:r>
                      <a:endParaRPr lang="pt-B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697564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FANCL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FANCL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MRE11A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252540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PALB2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PALB2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NBN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492730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PPP2R2A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PPP2R2A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1" u="none" strike="noStrike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PALB2</a:t>
                      </a:r>
                      <a:endParaRPr lang="pt-B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536301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RAD51B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RAD51B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i="1" dirty="0"/>
                        <a:t>RAD50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505623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RAD51C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RAD51C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RAD51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08973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RAD51D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RAD51D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RAD51B</a:t>
                      </a:r>
                      <a:endParaRPr lang="pt-B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992539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RAD54L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RAD54L</a:t>
                      </a:r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RAD51C</a:t>
                      </a:r>
                      <a:endParaRPr lang="pt-B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765977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n-NO" sz="12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RAD51D</a:t>
                      </a:r>
                      <a:endParaRPr lang="pt-BR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329501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RAD52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443987"/>
                  </a:ext>
                </a:extLst>
              </a:tr>
              <a:tr h="254097">
                <a:tc>
                  <a:txBody>
                    <a:bodyPr/>
                    <a:lstStyle/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200" b="1" dirty="0"/>
                        <a:t>RAD54L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951566"/>
                  </a:ext>
                </a:extLst>
              </a:tr>
            </a:tbl>
          </a:graphicData>
        </a:graphic>
      </p:graphicFrame>
      <p:sp>
        <p:nvSpPr>
          <p:cNvPr id="10" name="Título 2">
            <a:extLst>
              <a:ext uri="{FF2B5EF4-FFF2-40B4-BE49-F238E27FC236}">
                <a16:creationId xmlns:a16="http://schemas.microsoft.com/office/drawing/2014/main" id="{3E38B1DE-8969-447B-BCB0-B9A449C8C387}"/>
              </a:ext>
            </a:extLst>
          </p:cNvPr>
          <p:cNvSpPr txBox="1">
            <a:spLocks/>
          </p:cNvSpPr>
          <p:nvPr/>
        </p:nvSpPr>
        <p:spPr bwMode="auto">
          <a:xfrm>
            <a:off x="533400" y="179900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sz="3200" kern="0" dirty="0">
                <a:solidFill>
                  <a:srgbClr val="830051"/>
                </a:solidFill>
                <a:latin typeface="Arial"/>
              </a:rPr>
              <a:t>Quais os genes associados a HRR?</a:t>
            </a:r>
          </a:p>
        </p:txBody>
      </p:sp>
      <p:sp>
        <p:nvSpPr>
          <p:cNvPr id="9" name="Retângulo 8"/>
          <p:cNvSpPr/>
          <p:nvPr/>
        </p:nvSpPr>
        <p:spPr>
          <a:xfrm>
            <a:off x="533400" y="2496341"/>
            <a:ext cx="5562600" cy="3200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u="sng" dirty="0"/>
              <a:t>PONTOS IMPORTANTES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1- NÃO EXISTE AINDA UM PAINEL DEFINIDO DE GENES ASSOCIADOS A HRR</a:t>
            </a:r>
          </a:p>
          <a:p>
            <a:pPr algn="ctr"/>
            <a:r>
              <a:rPr lang="pt-BR" b="1" dirty="0"/>
              <a:t>(HOMOLOGOUS RECOMBINATION REPAIR)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2- </a:t>
            </a:r>
            <a:r>
              <a:rPr lang="pt-BR" b="1" dirty="0" smtClean="0"/>
              <a:t>SABEMOS QUE OS GENES MAIS IMPORTANTES SÃO: BRCA1, BRCA2 E PALB2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271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6116" y="1587463"/>
            <a:ext cx="10408186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3" name="Elipse 2"/>
          <p:cNvSpPr/>
          <p:nvPr/>
        </p:nvSpPr>
        <p:spPr>
          <a:xfrm>
            <a:off x="4504691" y="1480713"/>
            <a:ext cx="1871035" cy="138702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BRCA1/2</a:t>
            </a:r>
          </a:p>
          <a:p>
            <a:pPr algn="ctr"/>
            <a:r>
              <a:rPr lang="pt-BR" sz="1050" b="1" dirty="0"/>
              <a:t>Mutações germinativas</a:t>
            </a:r>
          </a:p>
          <a:p>
            <a:pPr algn="ctr"/>
            <a:r>
              <a:rPr lang="pt-BR" sz="1050" b="1" dirty="0"/>
              <a:t>somáticas</a:t>
            </a:r>
          </a:p>
        </p:txBody>
      </p:sp>
      <p:sp>
        <p:nvSpPr>
          <p:cNvPr id="4" name="Retângulo Arredondado 3"/>
          <p:cNvSpPr/>
          <p:nvPr/>
        </p:nvSpPr>
        <p:spPr>
          <a:xfrm>
            <a:off x="4100111" y="3652709"/>
            <a:ext cx="2680191" cy="85898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HRD</a:t>
            </a:r>
          </a:p>
        </p:txBody>
      </p:sp>
      <p:cxnSp>
        <p:nvCxnSpPr>
          <p:cNvPr id="5" name="Conector de Seta Reta 4"/>
          <p:cNvCxnSpPr>
            <a:endCxn id="4" idx="0"/>
          </p:cNvCxnSpPr>
          <p:nvPr/>
        </p:nvCxnSpPr>
        <p:spPr>
          <a:xfrm>
            <a:off x="5440206" y="2867741"/>
            <a:ext cx="1" cy="784968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 rot="1423053">
            <a:off x="6553189" y="1858770"/>
            <a:ext cx="1685544" cy="106823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Cicatrizes genômicas</a:t>
            </a:r>
            <a:endParaRPr lang="pt-BR" sz="800" b="1" dirty="0"/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6659983" y="2851551"/>
            <a:ext cx="456625" cy="78496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 rot="19211771">
            <a:off x="2504295" y="1925037"/>
            <a:ext cx="1685544" cy="10682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Mutações em outros genes de  RH</a:t>
            </a:r>
            <a:endParaRPr lang="pt-BR" sz="700" b="1" dirty="0"/>
          </a:p>
        </p:txBody>
      </p:sp>
      <p:cxnSp>
        <p:nvCxnSpPr>
          <p:cNvPr id="9" name="Conector de Seta Reta 8"/>
          <p:cNvCxnSpPr/>
          <p:nvPr/>
        </p:nvCxnSpPr>
        <p:spPr>
          <a:xfrm>
            <a:off x="3738960" y="2834490"/>
            <a:ext cx="638249" cy="758714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1241005" y="3581101"/>
            <a:ext cx="1796034" cy="1055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/>
              <a:t>Metilação</a:t>
            </a:r>
            <a:r>
              <a:rPr lang="pt-BR" sz="1600" b="1" dirty="0"/>
              <a:t> de promotores gênicos</a:t>
            </a:r>
          </a:p>
        </p:txBody>
      </p:sp>
      <p:cxnSp>
        <p:nvCxnSpPr>
          <p:cNvPr id="11" name="Conector de Seta Reta 10"/>
          <p:cNvCxnSpPr>
            <a:endCxn id="4" idx="1"/>
          </p:cNvCxnSpPr>
          <p:nvPr/>
        </p:nvCxnSpPr>
        <p:spPr>
          <a:xfrm>
            <a:off x="3072204" y="4077016"/>
            <a:ext cx="1027907" cy="51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7977464" y="3466816"/>
            <a:ext cx="2032482" cy="1068238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Mecanismos desconhecidos</a:t>
            </a:r>
            <a:endParaRPr lang="pt-BR" sz="800" b="1" dirty="0"/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6888295" y="4000935"/>
            <a:ext cx="1089169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ta para Baixo 13"/>
          <p:cNvSpPr/>
          <p:nvPr/>
        </p:nvSpPr>
        <p:spPr>
          <a:xfrm>
            <a:off x="5201534" y="4511691"/>
            <a:ext cx="611435" cy="610475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3819853" y="5122166"/>
            <a:ext cx="3374795" cy="10252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Deficiência no reparo do DNA</a:t>
            </a:r>
          </a:p>
          <a:p>
            <a:pPr algn="ctr"/>
            <a:r>
              <a:rPr lang="pt-BR" sz="2000" b="1" dirty="0"/>
              <a:t>Instabilidade cromossômica</a:t>
            </a: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7194648" y="5656284"/>
            <a:ext cx="1187742" cy="0"/>
          </a:xfrm>
          <a:prstGeom prst="straightConnector1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2730684" y="5658146"/>
            <a:ext cx="108916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Arredondado 17"/>
          <p:cNvSpPr/>
          <p:nvPr/>
        </p:nvSpPr>
        <p:spPr>
          <a:xfrm>
            <a:off x="8382390" y="5253347"/>
            <a:ext cx="2045455" cy="76287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Sensibilidade aos </a:t>
            </a:r>
            <a:r>
              <a:rPr lang="pt-BR" b="1" dirty="0" err="1"/>
              <a:t>iPARP</a:t>
            </a:r>
            <a:r>
              <a:rPr lang="pt-BR" b="1" dirty="0"/>
              <a:t> </a:t>
            </a:r>
          </a:p>
        </p:txBody>
      </p:sp>
      <p:sp>
        <p:nvSpPr>
          <p:cNvPr id="19" name="Retângulo Arredondado 18"/>
          <p:cNvSpPr/>
          <p:nvPr/>
        </p:nvSpPr>
        <p:spPr>
          <a:xfrm>
            <a:off x="685229" y="5281932"/>
            <a:ext cx="2045455" cy="76287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Sensibilidade à platina</a:t>
            </a:r>
          </a:p>
        </p:txBody>
      </p:sp>
      <p:sp>
        <p:nvSpPr>
          <p:cNvPr id="20" name="Título 2">
            <a:extLst>
              <a:ext uri="{FF2B5EF4-FFF2-40B4-BE49-F238E27FC236}">
                <a16:creationId xmlns:a16="http://schemas.microsoft.com/office/drawing/2014/main" id="{E57C746C-B4A3-43F8-9455-D42ECCD954B0}"/>
              </a:ext>
            </a:extLst>
          </p:cNvPr>
          <p:cNvSpPr txBox="1">
            <a:spLocks/>
          </p:cNvSpPr>
          <p:nvPr/>
        </p:nvSpPr>
        <p:spPr bwMode="auto">
          <a:xfrm>
            <a:off x="139873" y="241556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sz="2400" kern="0" dirty="0">
                <a:solidFill>
                  <a:srgbClr val="96358D"/>
                </a:solidFill>
                <a:latin typeface="Arial"/>
              </a:rPr>
              <a:t>POTENCIAIS MECANISMOS PARA QUE OCORRA  HRD</a:t>
            </a:r>
          </a:p>
        </p:txBody>
      </p:sp>
    </p:spTree>
    <p:extLst>
      <p:ext uri="{BB962C8B-B14F-4D97-AF65-F5344CB8AC3E}">
        <p14:creationId xmlns:p14="http://schemas.microsoft.com/office/powerpoint/2010/main" val="557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83" y="1043477"/>
            <a:ext cx="9891337" cy="525367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660237" y="6519446"/>
            <a:ext cx="31967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The Oncologist, 2022, Vol. 27, No. 3</a:t>
            </a:r>
            <a:endParaRPr lang="pt-BR" sz="1600" b="1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3463" y="249122"/>
            <a:ext cx="7662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903F99"/>
                </a:solidFill>
              </a:rPr>
              <a:t>Overview of homologous recombination deficiency (HRD). </a:t>
            </a:r>
            <a:endParaRPr lang="pt-BR" sz="2400" b="1" dirty="0">
              <a:solidFill>
                <a:srgbClr val="903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60892" y="6579561"/>
            <a:ext cx="3592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>
                <a:solidFill>
                  <a:schemeClr val="bg1"/>
                </a:solidFill>
              </a:rPr>
              <a:t>Pennington</a:t>
            </a:r>
            <a:r>
              <a:rPr lang="pt-BR" sz="1600" b="1" dirty="0">
                <a:solidFill>
                  <a:schemeClr val="bg1"/>
                </a:solidFill>
              </a:rPr>
              <a:t> et al, </a:t>
            </a:r>
            <a:r>
              <a:rPr lang="pt-BR" sz="1600" b="1" dirty="0" err="1">
                <a:solidFill>
                  <a:schemeClr val="bg1"/>
                </a:solidFill>
              </a:rPr>
              <a:t>Clin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Can</a:t>
            </a:r>
            <a:r>
              <a:rPr lang="pt-BR" sz="1600" b="1" dirty="0">
                <a:solidFill>
                  <a:schemeClr val="bg1"/>
                </a:solidFill>
              </a:rPr>
              <a:t> Res 2013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136445"/>
            <a:ext cx="6168582" cy="415728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71" y="2780053"/>
            <a:ext cx="5721927" cy="2895642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id="{F2F7735C-5DD1-493C-8131-E3337F0DAF58}"/>
              </a:ext>
            </a:extLst>
          </p:cNvPr>
          <p:cNvSpPr txBox="1">
            <a:spLocks/>
          </p:cNvSpPr>
          <p:nvPr/>
        </p:nvSpPr>
        <p:spPr bwMode="auto">
          <a:xfrm>
            <a:off x="0" y="357420"/>
            <a:ext cx="785213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algn="ctr"/>
            <a:r>
              <a:rPr lang="pt-BR" sz="2400" kern="0" dirty="0">
                <a:solidFill>
                  <a:srgbClr val="9635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FREQUÊNCIA DE MUTAÇÕES NOS GENES DE </a:t>
            </a:r>
            <a:endParaRPr lang="pt-BR" sz="2400" kern="0" dirty="0" smtClean="0">
              <a:solidFill>
                <a:srgbClr val="96358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pt-BR" sz="2400" kern="0" dirty="0" smtClean="0">
                <a:solidFill>
                  <a:srgbClr val="9635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RECOMBINAÇÃO </a:t>
            </a:r>
            <a:r>
              <a:rPr lang="pt-BR" sz="2400" kern="0" dirty="0">
                <a:solidFill>
                  <a:srgbClr val="9635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HOMÓLOGA EM CÂNCER DE </a:t>
            </a:r>
            <a:endParaRPr lang="pt-BR" sz="2400" kern="0" dirty="0" smtClean="0">
              <a:solidFill>
                <a:srgbClr val="96358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 algn="ctr"/>
            <a:r>
              <a:rPr lang="pt-BR" sz="2400" kern="0" dirty="0" smtClean="0">
                <a:solidFill>
                  <a:srgbClr val="96358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OVÁRIO</a:t>
            </a:r>
            <a:endParaRPr lang="pt-BR" sz="2400" kern="0" dirty="0">
              <a:solidFill>
                <a:srgbClr val="96358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36202" y="5675695"/>
            <a:ext cx="1056522" cy="4003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BRCA1 E BRCA2 = 80%</a:t>
            </a:r>
            <a:endParaRPr lang="pt-BR" sz="1200" b="1" dirty="0"/>
          </a:p>
        </p:txBody>
      </p:sp>
      <p:sp>
        <p:nvSpPr>
          <p:cNvPr id="7" name="Retângulo 6"/>
          <p:cNvSpPr/>
          <p:nvPr/>
        </p:nvSpPr>
        <p:spPr>
          <a:xfrm>
            <a:off x="10403810" y="5675695"/>
            <a:ext cx="1056522" cy="400322"/>
          </a:xfrm>
          <a:prstGeom prst="rect">
            <a:avLst/>
          </a:prstGeom>
          <a:solidFill>
            <a:srgbClr val="F171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BRCA1 E BRCA2 = 45%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57648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89" y="1217226"/>
            <a:ext cx="7572375" cy="5105400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8064265" y="6537157"/>
            <a:ext cx="2796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 err="1">
                <a:solidFill>
                  <a:schemeClr val="bg1"/>
                </a:solidFill>
                <a:latin typeface="ApexSans-BookItalic"/>
              </a:rPr>
              <a:t>Cancer</a:t>
            </a:r>
            <a:r>
              <a:rPr lang="pt-BR" sz="1400" b="1" dirty="0">
                <a:solidFill>
                  <a:schemeClr val="bg1"/>
                </a:solidFill>
                <a:latin typeface="ApexSans-BookItalic"/>
              </a:rPr>
              <a:t> </a:t>
            </a:r>
            <a:r>
              <a:rPr lang="pt-BR" sz="1400" b="1" dirty="0" err="1">
                <a:solidFill>
                  <a:schemeClr val="bg1"/>
                </a:solidFill>
                <a:latin typeface="ApexSans-BookItalic"/>
              </a:rPr>
              <a:t>Discov</a:t>
            </a:r>
            <a:r>
              <a:rPr lang="pt-BR" sz="1400" b="1" dirty="0">
                <a:solidFill>
                  <a:schemeClr val="bg1"/>
                </a:solidFill>
                <a:latin typeface="ApexSans-BookItalic"/>
              </a:rPr>
              <a:t>; 5(11); 1137–54</a:t>
            </a:r>
            <a:r>
              <a:rPr lang="pt-BR" i="1" dirty="0">
                <a:latin typeface="ApexSans-BookItalic"/>
              </a:rPr>
              <a:t>.</a:t>
            </a:r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9997440" y="3294903"/>
            <a:ext cx="1767840" cy="716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/>
              <a:t>70% dos carcinomas de ovário são Carcinomas serosos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4998720" y="6322626"/>
            <a:ext cx="955155" cy="352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 err="1"/>
              <a:t>Downregulation</a:t>
            </a:r>
            <a:r>
              <a:rPr lang="pt-BR" sz="900" dirty="0"/>
              <a:t> </a:t>
            </a:r>
            <a:r>
              <a:rPr lang="pt-BR" sz="900" dirty="0" err="1"/>
              <a:t>of</a:t>
            </a:r>
            <a:r>
              <a:rPr lang="pt-BR" sz="900" dirty="0"/>
              <a:t> RAD51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6127136" y="6282912"/>
            <a:ext cx="1135741" cy="390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/>
              <a:t>Inibe BRCA2</a:t>
            </a:r>
          </a:p>
          <a:p>
            <a:pPr algn="ctr"/>
            <a:r>
              <a:rPr lang="pt-BR" sz="1100" dirty="0"/>
              <a:t>Pior prognóstico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7260272" y="6198603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?</a:t>
            </a:r>
            <a:endParaRPr lang="pt-BR" dirty="0"/>
          </a:p>
        </p:txBody>
      </p:sp>
      <p:sp>
        <p:nvSpPr>
          <p:cNvPr id="27" name="Título 2">
            <a:extLst>
              <a:ext uri="{FF2B5EF4-FFF2-40B4-BE49-F238E27FC236}">
                <a16:creationId xmlns:a16="http://schemas.microsoft.com/office/drawing/2014/main" id="{2CCBB0DB-4D7A-458A-9894-9905094379FE}"/>
              </a:ext>
            </a:extLst>
          </p:cNvPr>
          <p:cNvSpPr txBox="1">
            <a:spLocks/>
          </p:cNvSpPr>
          <p:nvPr/>
        </p:nvSpPr>
        <p:spPr bwMode="auto">
          <a:xfrm>
            <a:off x="412484" y="179368"/>
            <a:ext cx="10672383" cy="8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70" b="1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/>
            <a:r>
              <a:rPr lang="pt-BR" sz="2000" kern="0" dirty="0">
                <a:solidFill>
                  <a:srgbClr val="903F99"/>
                </a:solidFill>
                <a:latin typeface="Arial"/>
              </a:rPr>
              <a:t>50% DOS CARCINOMAS SEROSOS  DE ALTO GRAU DE OVÁRIO</a:t>
            </a:r>
          </a:p>
          <a:p>
            <a:pPr lvl="0"/>
            <a:r>
              <a:rPr lang="pt-BR" sz="2000" kern="0" dirty="0">
                <a:solidFill>
                  <a:srgbClr val="903F99"/>
                </a:solidFill>
                <a:latin typeface="Arial"/>
              </a:rPr>
              <a:t> POSSUEM DEFEITOS EM RECOMBINAÇÃO HOMÓLOGA </a:t>
            </a:r>
          </a:p>
        </p:txBody>
      </p:sp>
    </p:spTree>
    <p:extLst>
      <p:ext uri="{BB962C8B-B14F-4D97-AF65-F5344CB8AC3E}">
        <p14:creationId xmlns:p14="http://schemas.microsoft.com/office/powerpoint/2010/main" val="4851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2472705D9AD1408C78A4496DD122A5" ma:contentTypeVersion="17" ma:contentTypeDescription="Create a new document." ma:contentTypeScope="" ma:versionID="5c84205e84327ee35cc77264482d03e4">
  <xsd:schema xmlns:xsd="http://www.w3.org/2001/XMLSchema" xmlns:xs="http://www.w3.org/2001/XMLSchema" xmlns:p="http://schemas.microsoft.com/office/2006/metadata/properties" xmlns:ns2="7cd33acf-7cda-46c1-81fe-1a5f57409037" xmlns:ns3="cfcb9a58-ba26-4dac-a1b3-9d3e4b61284a" targetNamespace="http://schemas.microsoft.com/office/2006/metadata/properties" ma:root="true" ma:fieldsID="457470189ae70b308a2939dfd8dc9e3c" ns2:_="" ns3:_="">
    <xsd:import namespace="7cd33acf-7cda-46c1-81fe-1a5f57409037"/>
    <xsd:import namespace="cfcb9a58-ba26-4dac-a1b3-9d3e4b6128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italodimitr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d33acf-7cda-46c1-81fe-1a5f574090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47ed720-abc2-4db8-9800-8594e266e0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talodimitri" ma:index="24" nillable="true" ma:displayName="italo dimitri" ma:format="Dropdown" ma:list="UserInfo" ma:SharePointGroup="0" ma:internalName="italodimitri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9a58-ba26-4dac-a1b3-9d3e4b61284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f0336dd-2272-4020-96b1-ddf8462806d7}" ma:internalName="TaxCatchAll" ma:showField="CatchAllData" ma:web="cfcb9a58-ba26-4dac-a1b3-9d3e4b6128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3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4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5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d33acf-7cda-46c1-81fe-1a5f57409037">
      <Terms xmlns="http://schemas.microsoft.com/office/infopath/2007/PartnerControls"/>
    </lcf76f155ced4ddcb4097134ff3c332f>
    <TaxCatchAll xmlns="cfcb9a58-ba26-4dac-a1b3-9d3e4b61284a" xsi:nil="true"/>
    <italodimitri xmlns="7cd33acf-7cda-46c1-81fe-1a5f57409037">
      <UserInfo>
        <DisplayName/>
        <AccountId xsi:nil="true"/>
        <AccountType/>
      </UserInfo>
    </italodimitri>
  </documentManagement>
</p:properties>
</file>

<file path=customXml/itemProps1.xml><?xml version="1.0" encoding="utf-8"?>
<ds:datastoreItem xmlns:ds="http://schemas.openxmlformats.org/officeDocument/2006/customXml" ds:itemID="{9D70B49B-6E53-470F-BE5E-50A8EDDC22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d33acf-7cda-46c1-81fe-1a5f57409037"/>
    <ds:schemaRef ds:uri="cfcb9a58-ba26-4dac-a1b3-9d3e4b6128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98D2C0C7-48BB-4923-BA5F-17A11DA8463E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0FE0E043-86D8-4173-948D-BA5343EB26BA}">
  <ds:schemaRefs>
    <ds:schemaRef ds:uri="http://schemas.microsoft.com/office/2006/metadata/properties"/>
    <ds:schemaRef ds:uri="http://purl.org/dc/dcmitype/"/>
    <ds:schemaRef ds:uri="7cd33acf-7cda-46c1-81fe-1a5f57409037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cfcb9a58-ba26-4dac-a1b3-9d3e4b61284a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12367</TotalTime>
  <Words>3234</Words>
  <Application>Microsoft Office PowerPoint</Application>
  <PresentationFormat>Widescreen</PresentationFormat>
  <Paragraphs>457</Paragraphs>
  <Slides>46</Slides>
  <Notes>10</Notes>
  <HiddenSlides>3</HiddenSlides>
  <MMClips>0</MMClips>
  <ScaleCrop>false</ScaleCrop>
  <HeadingPairs>
    <vt:vector size="6" baseType="variant">
      <vt:variant>
        <vt:lpstr>Fontes usadas</vt:lpstr>
      </vt:variant>
      <vt:variant>
        <vt:i4>22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69" baseType="lpstr">
      <vt:lpstr>AdvOT07517017</vt:lpstr>
      <vt:lpstr>AdvOT0d9ab1db.I</vt:lpstr>
      <vt:lpstr>AdvPS497E2</vt:lpstr>
      <vt:lpstr>Aleo</vt:lpstr>
      <vt:lpstr>ApexSans-BookItalic</vt:lpstr>
      <vt:lpstr>Arial</vt:lpstr>
      <vt:lpstr>Arial Unicode MS</vt:lpstr>
      <vt:lpstr>Calibri</vt:lpstr>
      <vt:lpstr>Calibri Bold</vt:lpstr>
      <vt:lpstr>Calibri Light</vt:lpstr>
      <vt:lpstr>Calisto MT</vt:lpstr>
      <vt:lpstr>Century Gothic</vt:lpstr>
      <vt:lpstr>Dasa Sans</vt:lpstr>
      <vt:lpstr>Dasa Sans Regular</vt:lpstr>
      <vt:lpstr>inherit</vt:lpstr>
      <vt:lpstr>Lora</vt:lpstr>
      <vt:lpstr>Open Sans</vt:lpstr>
      <vt:lpstr>Raleway</vt:lpstr>
      <vt:lpstr>Roboto</vt:lpstr>
      <vt:lpstr>Times New Roman</vt:lpstr>
      <vt:lpstr>Verdana</vt:lpstr>
      <vt:lpstr>Wingdings</vt:lpstr>
      <vt:lpstr>Presentation</vt:lpstr>
      <vt:lpstr>Defeitos na via da recombinação homóloga (BRCA1/2, HRR e HRD): quando, onde e como testar</vt:lpstr>
      <vt:lpstr>Conflitos de Interesse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HRD IMPLEMENTATION: EXPERIENCE SHARING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Luciana Meija Lage Zapata</dc:creator>
  <cp:keywords/>
  <dc:description/>
  <cp:lastModifiedBy>Cristovam Scapulatempo Neto</cp:lastModifiedBy>
  <cp:revision>137</cp:revision>
  <dcterms:created xsi:type="dcterms:W3CDTF">2019-04-25T15:00:36Z</dcterms:created>
  <dcterms:modified xsi:type="dcterms:W3CDTF">2024-05-31T14:55:25Z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0x010100052472705D9AD1408C78A4496DD122A5</vt:lpwstr>
  </property>
  <property fmtid="{D5CDD505-2E9C-101B-9397-08002B2CF9AE}" pid="3" name="Order">
    <vt:r8>2410200</vt:r8>
  </property>
  <property fmtid="{D5CDD505-2E9C-101B-9397-08002B2CF9AE}" pid="4" name="MediaServiceImageTags">
    <vt:lpwstr/>
  </property>
</Properties>
</file>